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trictFirstAndLastChars="0" saveSubsetFonts="1" autoCompressPictures="0">
  <p:sldMasterIdLst>
    <p:sldMasterId id="2147483648" r:id="rId1"/>
  </p:sldMasterIdLst>
  <p:notesMasterIdLst>
    <p:notesMasterId r:id="rId62"/>
  </p:notesMasterIdLst>
  <p:handoutMasterIdLst>
    <p:handoutMasterId r:id="rId63"/>
  </p:handoutMasterIdLst>
  <p:sldIdLst>
    <p:sldId id="256" r:id="rId2"/>
    <p:sldId id="258" r:id="rId3"/>
    <p:sldId id="300" r:id="rId4"/>
    <p:sldId id="326" r:id="rId5"/>
    <p:sldId id="302" r:id="rId6"/>
    <p:sldId id="301" r:id="rId7"/>
    <p:sldId id="322" r:id="rId8"/>
    <p:sldId id="303" r:id="rId9"/>
    <p:sldId id="304" r:id="rId10"/>
    <p:sldId id="287" r:id="rId11"/>
    <p:sldId id="329" r:id="rId12"/>
    <p:sldId id="307" r:id="rId13"/>
    <p:sldId id="333" r:id="rId14"/>
    <p:sldId id="339" r:id="rId15"/>
    <p:sldId id="296" r:id="rId16"/>
    <p:sldId id="328" r:id="rId17"/>
    <p:sldId id="330" r:id="rId18"/>
    <p:sldId id="305" r:id="rId19"/>
    <p:sldId id="341" r:id="rId20"/>
    <p:sldId id="309" r:id="rId21"/>
    <p:sldId id="340" r:id="rId22"/>
    <p:sldId id="291" r:id="rId23"/>
    <p:sldId id="306" r:id="rId24"/>
    <p:sldId id="335" r:id="rId25"/>
    <p:sldId id="336" r:id="rId26"/>
    <p:sldId id="267" r:id="rId27"/>
    <p:sldId id="312" r:id="rId28"/>
    <p:sldId id="338" r:id="rId29"/>
    <p:sldId id="342" r:id="rId30"/>
    <p:sldId id="332" r:id="rId31"/>
    <p:sldId id="314" r:id="rId32"/>
    <p:sldId id="351" r:id="rId33"/>
    <p:sldId id="275" r:id="rId34"/>
    <p:sldId id="313" r:id="rId35"/>
    <p:sldId id="271" r:id="rId36"/>
    <p:sldId id="257" r:id="rId37"/>
    <p:sldId id="282" r:id="rId38"/>
    <p:sldId id="277" r:id="rId39"/>
    <p:sldId id="283" r:id="rId40"/>
    <p:sldId id="280" r:id="rId41"/>
    <p:sldId id="284" r:id="rId42"/>
    <p:sldId id="315" r:id="rId43"/>
    <p:sldId id="348" r:id="rId44"/>
    <p:sldId id="343" r:id="rId45"/>
    <p:sldId id="334" r:id="rId46"/>
    <p:sldId id="316" r:id="rId47"/>
    <p:sldId id="317" r:id="rId48"/>
    <p:sldId id="318" r:id="rId49"/>
    <p:sldId id="319" r:id="rId50"/>
    <p:sldId id="349" r:id="rId51"/>
    <p:sldId id="350" r:id="rId52"/>
    <p:sldId id="278" r:id="rId53"/>
    <p:sldId id="321" r:id="rId54"/>
    <p:sldId id="327" r:id="rId55"/>
    <p:sldId id="311" r:id="rId56"/>
    <p:sldId id="344" r:id="rId57"/>
    <p:sldId id="345" r:id="rId58"/>
    <p:sldId id="347" r:id="rId59"/>
    <p:sldId id="346" r:id="rId60"/>
    <p:sldId id="281" r:id="rId61"/>
  </p:sldIdLst>
  <p:sldSz cx="9144000" cy="5715000" type="screen16x10"/>
  <p:notesSz cx="6858000" cy="9144000"/>
  <p:defaultTextStyle>
    <a:defPPr>
      <a:defRPr lang="en-US"/>
    </a:defPPr>
    <a:lvl1pPr algn="l" rtl="0" fontAlgn="base">
      <a:spcBef>
        <a:spcPct val="0"/>
      </a:spcBef>
      <a:spcAft>
        <a:spcPct val="0"/>
      </a:spcAft>
      <a:defRPr sz="1600" kern="1200">
        <a:solidFill>
          <a:schemeClr val="tx1"/>
        </a:solidFill>
        <a:latin typeface="Arial" charset="0"/>
        <a:ea typeface="ヒラギノ角ゴ Pro W3" charset="-128"/>
        <a:cs typeface="+mn-cs"/>
      </a:defRPr>
    </a:lvl1pPr>
    <a:lvl2pPr marL="361950" indent="95250" algn="l" rtl="0" fontAlgn="base">
      <a:spcBef>
        <a:spcPct val="0"/>
      </a:spcBef>
      <a:spcAft>
        <a:spcPct val="0"/>
      </a:spcAft>
      <a:defRPr sz="1600" kern="1200">
        <a:solidFill>
          <a:schemeClr val="tx1"/>
        </a:solidFill>
        <a:latin typeface="Arial" charset="0"/>
        <a:ea typeface="ヒラギノ角ゴ Pro W3" charset="-128"/>
        <a:cs typeface="+mn-cs"/>
      </a:defRPr>
    </a:lvl2pPr>
    <a:lvl3pPr marL="725488" indent="188913" algn="l" rtl="0" fontAlgn="base">
      <a:spcBef>
        <a:spcPct val="0"/>
      </a:spcBef>
      <a:spcAft>
        <a:spcPct val="0"/>
      </a:spcAft>
      <a:defRPr sz="1600" kern="1200">
        <a:solidFill>
          <a:schemeClr val="tx1"/>
        </a:solidFill>
        <a:latin typeface="Arial" charset="0"/>
        <a:ea typeface="ヒラギノ角ゴ Pro W3" charset="-128"/>
        <a:cs typeface="+mn-cs"/>
      </a:defRPr>
    </a:lvl3pPr>
    <a:lvl4pPr marL="1087438" indent="284163" algn="l" rtl="0" fontAlgn="base">
      <a:spcBef>
        <a:spcPct val="0"/>
      </a:spcBef>
      <a:spcAft>
        <a:spcPct val="0"/>
      </a:spcAft>
      <a:defRPr sz="1600" kern="1200">
        <a:solidFill>
          <a:schemeClr val="tx1"/>
        </a:solidFill>
        <a:latin typeface="Arial" charset="0"/>
        <a:ea typeface="ヒラギノ角ゴ Pro W3" charset="-128"/>
        <a:cs typeface="+mn-cs"/>
      </a:defRPr>
    </a:lvl4pPr>
    <a:lvl5pPr marL="1450975" indent="377825" algn="l" rtl="0" fontAlgn="base">
      <a:spcBef>
        <a:spcPct val="0"/>
      </a:spcBef>
      <a:spcAft>
        <a:spcPct val="0"/>
      </a:spcAft>
      <a:defRPr sz="1600" kern="1200">
        <a:solidFill>
          <a:schemeClr val="tx1"/>
        </a:solidFill>
        <a:latin typeface="Arial" charset="0"/>
        <a:ea typeface="ヒラギノ角ゴ Pro W3" charset="-128"/>
        <a:cs typeface="+mn-cs"/>
      </a:defRPr>
    </a:lvl5pPr>
    <a:lvl6pPr marL="2286000" algn="l" defTabSz="914400" rtl="0" eaLnBrk="1" latinLnBrk="0" hangingPunct="1">
      <a:defRPr sz="1600" kern="1200">
        <a:solidFill>
          <a:schemeClr val="tx1"/>
        </a:solidFill>
        <a:latin typeface="Arial" charset="0"/>
        <a:ea typeface="ヒラギノ角ゴ Pro W3" charset="-128"/>
        <a:cs typeface="+mn-cs"/>
      </a:defRPr>
    </a:lvl6pPr>
    <a:lvl7pPr marL="2743200" algn="l" defTabSz="914400" rtl="0" eaLnBrk="1" latinLnBrk="0" hangingPunct="1">
      <a:defRPr sz="1600" kern="1200">
        <a:solidFill>
          <a:schemeClr val="tx1"/>
        </a:solidFill>
        <a:latin typeface="Arial" charset="0"/>
        <a:ea typeface="ヒラギノ角ゴ Pro W3" charset="-128"/>
        <a:cs typeface="+mn-cs"/>
      </a:defRPr>
    </a:lvl7pPr>
    <a:lvl8pPr marL="3200400" algn="l" defTabSz="914400" rtl="0" eaLnBrk="1" latinLnBrk="0" hangingPunct="1">
      <a:defRPr sz="1600" kern="1200">
        <a:solidFill>
          <a:schemeClr val="tx1"/>
        </a:solidFill>
        <a:latin typeface="Arial" charset="0"/>
        <a:ea typeface="ヒラギノ角ゴ Pro W3" charset="-128"/>
        <a:cs typeface="+mn-cs"/>
      </a:defRPr>
    </a:lvl8pPr>
    <a:lvl9pPr marL="3657600" algn="l" defTabSz="914400" rtl="0" eaLnBrk="1" latinLnBrk="0" hangingPunct="1">
      <a:defRPr sz="1600" kern="1200">
        <a:solidFill>
          <a:schemeClr val="tx1"/>
        </a:solidFill>
        <a:latin typeface="Arial" charset="0"/>
        <a:ea typeface="ヒラギノ角ゴ Pro W3" charset="-128"/>
        <a:cs typeface="+mn-cs"/>
      </a:defRPr>
    </a:lvl9pPr>
  </p:defaultTextStyle>
  <p:extLst>
    <p:ext uri="{521415D9-36F7-43E2-AB2F-B90AF26B5E84}">
      <p14:sectionLst xmlns:p14="http://schemas.microsoft.com/office/powerpoint/2010/main">
        <p14:section name="Default Section" id="{FC94E38D-CBC9-254B-B4FB-3A3EBCA83B72}">
          <p14:sldIdLst>
            <p14:sldId id="256"/>
          </p14:sldIdLst>
        </p14:section>
        <p14:section name="Plan" id="{232D1793-5615-394E-B75A-4100EB53EEB5}">
          <p14:sldIdLst>
            <p14:sldId id="258"/>
          </p14:sldIdLst>
        </p14:section>
        <p14:section name="Motivation" id="{024FBBB9-7C4D-E34E-8A45-AFA0A4E1F8E3}">
          <p14:sldIdLst>
            <p14:sldId id="300"/>
            <p14:sldId id="326"/>
          </p14:sldIdLst>
        </p14:section>
        <p14:section name="HPC" id="{16C36C8B-21E0-DC47-A23A-1434A1A98C20}">
          <p14:sldIdLst>
            <p14:sldId id="302"/>
            <p14:sldId id="301"/>
            <p14:sldId id="322"/>
            <p14:sldId id="303"/>
            <p14:sldId id="304"/>
            <p14:sldId id="287"/>
          </p14:sldIdLst>
        </p14:section>
        <p14:section name="UNIX" id="{31D69B6A-3743-AC45-B46D-9C38B1D7AE7B}">
          <p14:sldIdLst>
            <p14:sldId id="329"/>
            <p14:sldId id="307"/>
            <p14:sldId id="333"/>
            <p14:sldId id="339"/>
          </p14:sldIdLst>
        </p14:section>
        <p14:section name="Linux" id="{169AA7CD-D8A8-AA4E-B37B-D8EF13E622CF}">
          <p14:sldIdLst>
            <p14:sldId id="296"/>
            <p14:sldId id="328"/>
            <p14:sldId id="330"/>
            <p14:sldId id="305"/>
            <p14:sldId id="341"/>
            <p14:sldId id="309"/>
            <p14:sldId id="340"/>
          </p14:sldIdLst>
        </p14:section>
        <p14:section name="The Shell" id="{025240B2-77C0-4E4E-A09B-AE9CE6DADD31}">
          <p14:sldIdLst>
            <p14:sldId id="291"/>
            <p14:sldId id="306"/>
            <p14:sldId id="335"/>
          </p14:sldIdLst>
        </p14:section>
        <p14:section name="Logging on to saga" id="{4476B57F-3D0F-914B-A57F-1A554699AF4F}">
          <p14:sldIdLst>
            <p14:sldId id="336"/>
            <p14:sldId id="267"/>
            <p14:sldId id="312"/>
            <p14:sldId id="338"/>
            <p14:sldId id="342"/>
            <p14:sldId id="332"/>
            <p14:sldId id="314"/>
            <p14:sldId id="351"/>
          </p14:sldIdLst>
        </p14:section>
        <p14:section name="Navigating folders" id="{BB2EDE15-DF7C-4B40-A7FA-02232969B076}">
          <p14:sldIdLst>
            <p14:sldId id="275"/>
            <p14:sldId id="313"/>
            <p14:sldId id="271"/>
            <p14:sldId id="257"/>
            <p14:sldId id="282"/>
            <p14:sldId id="277"/>
            <p14:sldId id="283"/>
            <p14:sldId id="280"/>
            <p14:sldId id="284"/>
            <p14:sldId id="315"/>
            <p14:sldId id="348"/>
          </p14:sldIdLst>
        </p14:section>
        <p14:section name="more commands" id="{D6605BAD-4380-094C-A0DF-BAEB70CF1B3D}">
          <p14:sldIdLst>
            <p14:sldId id="343"/>
            <p14:sldId id="334"/>
            <p14:sldId id="316"/>
            <p14:sldId id="317"/>
            <p14:sldId id="318"/>
            <p14:sldId id="319"/>
            <p14:sldId id="349"/>
            <p14:sldId id="350"/>
            <p14:sldId id="278"/>
            <p14:sldId id="321"/>
            <p14:sldId id="327"/>
            <p14:sldId id="311"/>
            <p14:sldId id="344"/>
            <p14:sldId id="345"/>
            <p14:sldId id="347"/>
            <p14:sldId id="346"/>
            <p14:sldId id="281"/>
          </p14:sldIdLst>
        </p14:section>
      </p14:sectionLst>
    </p:ext>
    <p:ext uri="{EFAFB233-063F-42B5-8137-9DF3F51BA10A}">
      <p15:sldGuideLst xmlns:p15="http://schemas.microsoft.com/office/powerpoint/2012/main">
        <p15:guide id="1" orient="horz" pos="1800">
          <p15:clr>
            <a:srgbClr val="A4A3A4"/>
          </p15:clr>
        </p15:guide>
        <p15:guide id="2" pos="672">
          <p15:clr>
            <a:srgbClr val="A4A3A4"/>
          </p15:clr>
        </p15:guide>
        <p15:guide id="3" pos="5472">
          <p15:clr>
            <a:srgbClr val="A4A3A4"/>
          </p15:clr>
        </p15:guide>
        <p15:guide id="4" pos="1008">
          <p15:clr>
            <a:srgbClr val="A4A3A4"/>
          </p15:clr>
        </p15:guide>
        <p15:guide id="5" pos="115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ers Krabberod" initials="AK" lastIdx="1" clrIdx="0">
    <p:extLst>
      <p:ext uri="{19B8F6BF-5375-455C-9EA6-DF929625EA0E}">
        <p15:presenceInfo xmlns:p15="http://schemas.microsoft.com/office/powerpoint/2012/main" userId="176b7b3b3749692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CB00"/>
    <a:srgbClr val="D52E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518"/>
    <p:restoredTop sz="78632"/>
  </p:normalViewPr>
  <p:slideViewPr>
    <p:cSldViewPr showGuides="1">
      <p:cViewPr>
        <p:scale>
          <a:sx n="100" d="100"/>
          <a:sy n="100" d="100"/>
        </p:scale>
        <p:origin x="488" y="-16"/>
      </p:cViewPr>
      <p:guideLst>
        <p:guide orient="horz" pos="1800"/>
        <p:guide pos="672"/>
        <p:guide pos="5472"/>
        <p:guide pos="1008"/>
        <p:guide pos="11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notesViewPr>
    <p:cSldViewPr>
      <p:cViewPr varScale="1">
        <p:scale>
          <a:sx n="78" d="100"/>
          <a:sy n="78" d="100"/>
        </p:scale>
        <p:origin x="1816"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0" hangingPunct="0">
              <a:defRPr sz="1200"/>
            </a:lvl1pPr>
          </a:lstStyle>
          <a:p>
            <a:endParaRPr lang="nb-NO" altLang="nb-NO"/>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0" hangingPunct="0">
              <a:defRPr sz="1200"/>
            </a:lvl1pPr>
          </a:lstStyle>
          <a:p>
            <a:fld id="{8FE8C2EB-7806-4375-9407-94978D9B4466}" type="datetime1">
              <a:rPr lang="nb-NO" altLang="nb-NO"/>
              <a:pPr/>
              <a:t>02.05.2020</a:t>
            </a:fld>
            <a:endParaRPr lang="nb-NO" altLang="nb-NO"/>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0" hangingPunct="0">
              <a:defRPr sz="1200"/>
            </a:lvl1pPr>
          </a:lstStyle>
          <a:p>
            <a:endParaRPr lang="nb-NO" altLang="nb-NO"/>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sz="1200"/>
            </a:lvl1pPr>
          </a:lstStyle>
          <a:p>
            <a:fld id="{F754FB85-38A4-4916-B9AE-8D273E0449BC}" type="slidenum">
              <a:rPr lang="nb-NO" altLang="nb-NO"/>
              <a:pPr/>
              <a:t>‹#›</a:t>
            </a:fld>
            <a:endParaRPr lang="nb-NO" altLang="nb-NO"/>
          </a:p>
        </p:txBody>
      </p:sp>
    </p:spTree>
    <p:extLst>
      <p:ext uri="{BB962C8B-B14F-4D97-AF65-F5344CB8AC3E}">
        <p14:creationId xmlns:p14="http://schemas.microsoft.com/office/powerpoint/2010/main" val="18152250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vl1pPr>
          </a:lstStyle>
          <a:p>
            <a:endParaRPr lang="nb-NO" altLang="nb-NO"/>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vl1pPr>
          </a:lstStyle>
          <a:p>
            <a:endParaRPr lang="nb-NO" altLang="nb-NO"/>
          </a:p>
        </p:txBody>
      </p:sp>
      <p:sp>
        <p:nvSpPr>
          <p:cNvPr id="12292" name="Rectangle 4"/>
          <p:cNvSpPr>
            <a:spLocks noGrp="1" noRot="1" noChangeAspect="1" noChangeArrowheads="1" noTextEdit="1"/>
          </p:cNvSpPr>
          <p:nvPr>
            <p:ph type="sldImg" idx="2"/>
          </p:nvPr>
        </p:nvSpPr>
        <p:spPr bwMode="auto">
          <a:xfrm>
            <a:off x="685800" y="685800"/>
            <a:ext cx="54864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vl1pPr>
          </a:lstStyle>
          <a:p>
            <a:endParaRPr lang="nb-NO" altLang="nb-NO"/>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vl1pPr>
          </a:lstStyle>
          <a:p>
            <a:fld id="{FB38C766-51B5-4C03-8C96-D8888F326AD4}" type="slidenum">
              <a:rPr lang="en-US" altLang="nb-NO"/>
              <a:pPr/>
              <a:t>‹#›</a:t>
            </a:fld>
            <a:endParaRPr lang="en-US" altLang="nb-NO"/>
          </a:p>
        </p:txBody>
      </p:sp>
    </p:spTree>
    <p:extLst>
      <p:ext uri="{BB962C8B-B14F-4D97-AF65-F5344CB8AC3E}">
        <p14:creationId xmlns:p14="http://schemas.microsoft.com/office/powerpoint/2010/main" val="174645106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000" kern="1200">
        <a:solidFill>
          <a:schemeClr val="tx1"/>
        </a:solidFill>
        <a:latin typeface="Arial" charset="0"/>
        <a:ea typeface="ヒラギノ角ゴ Pro W3" charset="-128"/>
        <a:cs typeface="ヒラギノ角ゴ Pro W3" charset="-128"/>
      </a:defRPr>
    </a:lvl1pPr>
    <a:lvl2pPr marL="361950" algn="l" rtl="0" eaLnBrk="0" fontAlgn="base" hangingPunct="0">
      <a:spcBef>
        <a:spcPct val="30000"/>
      </a:spcBef>
      <a:spcAft>
        <a:spcPct val="0"/>
      </a:spcAft>
      <a:defRPr sz="1000" kern="1200">
        <a:solidFill>
          <a:schemeClr val="tx1"/>
        </a:solidFill>
        <a:latin typeface="Arial" charset="0"/>
        <a:ea typeface="ヒラギノ角ゴ Pro W3" charset="-128"/>
        <a:cs typeface="ヒラギノ角ゴ Pro W3" charset="-128"/>
      </a:defRPr>
    </a:lvl2pPr>
    <a:lvl3pPr marL="725488" algn="l" rtl="0" eaLnBrk="0" fontAlgn="base" hangingPunct="0">
      <a:spcBef>
        <a:spcPct val="30000"/>
      </a:spcBef>
      <a:spcAft>
        <a:spcPct val="0"/>
      </a:spcAft>
      <a:defRPr sz="1000" kern="1200">
        <a:solidFill>
          <a:schemeClr val="tx1"/>
        </a:solidFill>
        <a:latin typeface="Arial" charset="0"/>
        <a:ea typeface="ヒラギノ角ゴ Pro W3" charset="-128"/>
        <a:cs typeface="ヒラギノ角ゴ Pro W3" charset="-128"/>
      </a:defRPr>
    </a:lvl3pPr>
    <a:lvl4pPr marL="1087438" algn="l" rtl="0" eaLnBrk="0" fontAlgn="base" hangingPunct="0">
      <a:spcBef>
        <a:spcPct val="30000"/>
      </a:spcBef>
      <a:spcAft>
        <a:spcPct val="0"/>
      </a:spcAft>
      <a:defRPr sz="1000" kern="1200">
        <a:solidFill>
          <a:schemeClr val="tx1"/>
        </a:solidFill>
        <a:latin typeface="Arial" charset="0"/>
        <a:ea typeface="ヒラギノ角ゴ Pro W3" charset="-128"/>
        <a:cs typeface="ヒラギノ角ゴ Pro W3" charset="-128"/>
      </a:defRPr>
    </a:lvl4pPr>
    <a:lvl5pPr marL="1450975" algn="l" rtl="0" eaLnBrk="0" fontAlgn="base" hangingPunct="0">
      <a:spcBef>
        <a:spcPct val="30000"/>
      </a:spcBef>
      <a:spcAft>
        <a:spcPct val="0"/>
      </a:spcAft>
      <a:defRPr sz="1000" kern="1200">
        <a:solidFill>
          <a:schemeClr val="tx1"/>
        </a:solidFill>
        <a:latin typeface="Arial" charset="0"/>
        <a:ea typeface="ヒラギノ角ゴ Pro W3" charset="-128"/>
        <a:cs typeface="ヒラギノ角ゴ Pro W3" charset="-128"/>
      </a:defRPr>
    </a:lvl5pPr>
    <a:lvl6pPr marL="1814627" algn="l" defTabSz="362925" rtl="0" eaLnBrk="1" latinLnBrk="0" hangingPunct="1">
      <a:defRPr sz="1000" kern="1200">
        <a:solidFill>
          <a:schemeClr val="tx1"/>
        </a:solidFill>
        <a:latin typeface="+mn-lt"/>
        <a:ea typeface="+mn-ea"/>
        <a:cs typeface="+mn-cs"/>
      </a:defRPr>
    </a:lvl6pPr>
    <a:lvl7pPr marL="2177552" algn="l" defTabSz="362925" rtl="0" eaLnBrk="1" latinLnBrk="0" hangingPunct="1">
      <a:defRPr sz="1000" kern="1200">
        <a:solidFill>
          <a:schemeClr val="tx1"/>
        </a:solidFill>
        <a:latin typeface="+mn-lt"/>
        <a:ea typeface="+mn-ea"/>
        <a:cs typeface="+mn-cs"/>
      </a:defRPr>
    </a:lvl7pPr>
    <a:lvl8pPr marL="2540478" algn="l" defTabSz="362925" rtl="0" eaLnBrk="1" latinLnBrk="0" hangingPunct="1">
      <a:defRPr sz="1000" kern="1200">
        <a:solidFill>
          <a:schemeClr val="tx1"/>
        </a:solidFill>
        <a:latin typeface="+mn-lt"/>
        <a:ea typeface="+mn-ea"/>
        <a:cs typeface="+mn-cs"/>
      </a:defRPr>
    </a:lvl8pPr>
    <a:lvl9pPr marL="2903403" algn="l" defTabSz="362925"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2</a:t>
            </a:fld>
            <a:endParaRPr lang="en-US" altLang="nb-NO"/>
          </a:p>
        </p:txBody>
      </p:sp>
    </p:spTree>
    <p:extLst>
      <p:ext uri="{BB962C8B-B14F-4D97-AF65-F5344CB8AC3E}">
        <p14:creationId xmlns:p14="http://schemas.microsoft.com/office/powerpoint/2010/main" val="846662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38C766-51B5-4C03-8C96-D8888F326AD4}" type="slidenum">
              <a:rPr lang="en-US" altLang="nb-NO" smtClean="0"/>
              <a:pPr/>
              <a:t>27</a:t>
            </a:fld>
            <a:endParaRPr lang="en-US" altLang="nb-NO"/>
          </a:p>
        </p:txBody>
      </p:sp>
    </p:spTree>
    <p:extLst>
      <p:ext uri="{BB962C8B-B14F-4D97-AF65-F5344CB8AC3E}">
        <p14:creationId xmlns:p14="http://schemas.microsoft.com/office/powerpoint/2010/main" val="2121941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32</a:t>
            </a:fld>
            <a:endParaRPr lang="en-US" altLang="nb-NO"/>
          </a:p>
        </p:txBody>
      </p:sp>
    </p:spTree>
    <p:extLst>
      <p:ext uri="{BB962C8B-B14F-4D97-AF65-F5344CB8AC3E}">
        <p14:creationId xmlns:p14="http://schemas.microsoft.com/office/powerpoint/2010/main" val="513550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33</a:t>
            </a:fld>
            <a:endParaRPr lang="en-US" altLang="nb-NO"/>
          </a:p>
        </p:txBody>
      </p:sp>
    </p:spTree>
    <p:extLst>
      <p:ext uri="{BB962C8B-B14F-4D97-AF65-F5344CB8AC3E}">
        <p14:creationId xmlns:p14="http://schemas.microsoft.com/office/powerpoint/2010/main" val="1299130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38C766-51B5-4C03-8C96-D8888F326AD4}" type="slidenum">
              <a:rPr lang="en-US" altLang="nb-NO" smtClean="0"/>
              <a:pPr/>
              <a:t>34</a:t>
            </a:fld>
            <a:endParaRPr lang="en-US" altLang="nb-NO"/>
          </a:p>
        </p:txBody>
      </p:sp>
    </p:spTree>
    <p:extLst>
      <p:ext uri="{BB962C8B-B14F-4D97-AF65-F5344CB8AC3E}">
        <p14:creationId xmlns:p14="http://schemas.microsoft.com/office/powerpoint/2010/main" val="1631648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37</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38</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919861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39</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b-NO" altLang="nb-NO" dirty="0"/>
          </a:p>
        </p:txBody>
      </p:sp>
    </p:spTree>
    <p:extLst>
      <p:ext uri="{BB962C8B-B14F-4D97-AF65-F5344CB8AC3E}">
        <p14:creationId xmlns:p14="http://schemas.microsoft.com/office/powerpoint/2010/main" val="1674601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40</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nb-NO" altLang="nb-NO" dirty="0"/>
              <a:t>In Unix ”tilde” </a:t>
            </a:r>
            <a:r>
              <a:rPr lang="nb-NO" altLang="nb-NO" dirty="0" err="1"/>
              <a:t>represents</a:t>
            </a:r>
            <a:r>
              <a:rPr lang="nb-NO" altLang="nb-NO" dirty="0"/>
              <a:t> </a:t>
            </a:r>
            <a:r>
              <a:rPr lang="nb-NO" altLang="nb-NO" dirty="0" err="1"/>
              <a:t>the</a:t>
            </a:r>
            <a:r>
              <a:rPr lang="nb-NO" altLang="nb-NO" dirty="0"/>
              <a:t> Home </a:t>
            </a:r>
            <a:r>
              <a:rPr lang="nb-NO" altLang="nb-NO" dirty="0" err="1"/>
              <a:t>directory</a:t>
            </a:r>
            <a:r>
              <a:rPr lang="nb-NO" altLang="nb-NO" dirty="0"/>
              <a:t>. </a:t>
            </a:r>
          </a:p>
        </p:txBody>
      </p:sp>
    </p:spTree>
    <p:extLst>
      <p:ext uri="{BB962C8B-B14F-4D97-AF65-F5344CB8AC3E}">
        <p14:creationId xmlns:p14="http://schemas.microsoft.com/office/powerpoint/2010/main" val="1778536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41</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b-NO" altLang="nb-NO" dirty="0"/>
          </a:p>
        </p:txBody>
      </p:sp>
    </p:spTree>
    <p:extLst>
      <p:ext uri="{BB962C8B-B14F-4D97-AF65-F5344CB8AC3E}">
        <p14:creationId xmlns:p14="http://schemas.microsoft.com/office/powerpoint/2010/main" val="1834834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42</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b-NO" altLang="nb-NO" dirty="0"/>
          </a:p>
        </p:txBody>
      </p:sp>
    </p:spTree>
    <p:extLst>
      <p:ext uri="{BB962C8B-B14F-4D97-AF65-F5344CB8AC3E}">
        <p14:creationId xmlns:p14="http://schemas.microsoft.com/office/powerpoint/2010/main" val="1067428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3</a:t>
            </a:fld>
            <a:endParaRPr lang="en-US" altLang="nb-NO"/>
          </a:p>
        </p:txBody>
      </p:sp>
    </p:spTree>
    <p:extLst>
      <p:ext uri="{BB962C8B-B14F-4D97-AF65-F5344CB8AC3E}">
        <p14:creationId xmlns:p14="http://schemas.microsoft.com/office/powerpoint/2010/main" val="658733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44</a:t>
            </a:fld>
            <a:endParaRPr lang="en-US" altLang="nb-NO"/>
          </a:p>
        </p:txBody>
      </p:sp>
    </p:spTree>
    <p:extLst>
      <p:ext uri="{BB962C8B-B14F-4D97-AF65-F5344CB8AC3E}">
        <p14:creationId xmlns:p14="http://schemas.microsoft.com/office/powerpoint/2010/main" val="93262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47</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nb-NO" altLang="nb-NO" dirty="0"/>
              <a:t>Gjøre disse tingene live</a:t>
            </a:r>
          </a:p>
        </p:txBody>
      </p:sp>
    </p:spTree>
    <p:extLst>
      <p:ext uri="{BB962C8B-B14F-4D97-AF65-F5344CB8AC3E}">
        <p14:creationId xmlns:p14="http://schemas.microsoft.com/office/powerpoint/2010/main" val="85098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6</a:t>
            </a:fld>
            <a:endParaRPr lang="en-US" altLang="nb-NO"/>
          </a:p>
        </p:txBody>
      </p:sp>
    </p:spTree>
    <p:extLst>
      <p:ext uri="{BB962C8B-B14F-4D97-AF65-F5344CB8AC3E}">
        <p14:creationId xmlns:p14="http://schemas.microsoft.com/office/powerpoint/2010/main" val="301170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38C766-51B5-4C03-8C96-D8888F326AD4}" type="slidenum">
              <a:rPr lang="en-US" altLang="nb-NO" smtClean="0"/>
              <a:pPr/>
              <a:t>11</a:t>
            </a:fld>
            <a:endParaRPr lang="en-US" altLang="nb-NO"/>
          </a:p>
        </p:txBody>
      </p:sp>
    </p:spTree>
    <p:extLst>
      <p:ext uri="{BB962C8B-B14F-4D97-AF65-F5344CB8AC3E}">
        <p14:creationId xmlns:p14="http://schemas.microsoft.com/office/powerpoint/2010/main" val="1764969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13</a:t>
            </a:fld>
            <a:endParaRPr lang="en-US" altLang="nb-NO"/>
          </a:p>
        </p:txBody>
      </p:sp>
    </p:spTree>
    <p:extLst>
      <p:ext uri="{BB962C8B-B14F-4D97-AF65-F5344CB8AC3E}">
        <p14:creationId xmlns:p14="http://schemas.microsoft.com/office/powerpoint/2010/main" val="3655882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38C766-51B5-4C03-8C96-D8888F326AD4}" type="slidenum">
              <a:rPr lang="en-US" altLang="nb-NO" smtClean="0"/>
              <a:pPr/>
              <a:t>16</a:t>
            </a:fld>
            <a:endParaRPr lang="en-US" altLang="nb-NO"/>
          </a:p>
        </p:txBody>
      </p:sp>
    </p:spTree>
    <p:extLst>
      <p:ext uri="{BB962C8B-B14F-4D97-AF65-F5344CB8AC3E}">
        <p14:creationId xmlns:p14="http://schemas.microsoft.com/office/powerpoint/2010/main" val="715590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17</a:t>
            </a:fld>
            <a:endParaRPr lang="en-US" altLang="nb-NO"/>
          </a:p>
        </p:txBody>
      </p:sp>
    </p:spTree>
    <p:extLst>
      <p:ext uri="{BB962C8B-B14F-4D97-AF65-F5344CB8AC3E}">
        <p14:creationId xmlns:p14="http://schemas.microsoft.com/office/powerpoint/2010/main" val="2725032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38C766-51B5-4C03-8C96-D8888F326AD4}" type="slidenum">
              <a:rPr lang="en-US" altLang="nb-NO" smtClean="0"/>
              <a:pPr/>
              <a:t>23</a:t>
            </a:fld>
            <a:endParaRPr lang="en-US" altLang="nb-NO"/>
          </a:p>
        </p:txBody>
      </p:sp>
    </p:spTree>
    <p:extLst>
      <p:ext uri="{BB962C8B-B14F-4D97-AF65-F5344CB8AC3E}">
        <p14:creationId xmlns:p14="http://schemas.microsoft.com/office/powerpoint/2010/main" val="2109936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38C766-51B5-4C03-8C96-D8888F326AD4}" type="slidenum">
              <a:rPr lang="en-US" altLang="nb-NO" smtClean="0"/>
              <a:pPr/>
              <a:t>26</a:t>
            </a:fld>
            <a:endParaRPr lang="en-US" altLang="nb-NO"/>
          </a:p>
        </p:txBody>
      </p:sp>
    </p:spTree>
    <p:extLst>
      <p:ext uri="{BB962C8B-B14F-4D97-AF65-F5344CB8AC3E}">
        <p14:creationId xmlns:p14="http://schemas.microsoft.com/office/powerpoint/2010/main" val="1842300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sz="quarter"/>
          </p:nvPr>
        </p:nvSpPr>
        <p:spPr>
          <a:xfrm>
            <a:off x="883155" y="1917128"/>
            <a:ext cx="7543800" cy="952500"/>
          </a:xfrm>
        </p:spPr>
        <p:txBody>
          <a:bodyPr anchor="b"/>
          <a:lstStyle>
            <a:lvl1pPr>
              <a:defRPr sz="1600"/>
            </a:lvl1pPr>
          </a:lstStyle>
          <a:p>
            <a:r>
              <a:rPr lang="en-US"/>
              <a:t>Click to edit Master title style</a:t>
            </a:r>
          </a:p>
        </p:txBody>
      </p:sp>
      <p:sp>
        <p:nvSpPr>
          <p:cNvPr id="3075" name="Rectangle 3"/>
          <p:cNvSpPr>
            <a:spLocks noGrp="1" noChangeArrowheads="1"/>
          </p:cNvSpPr>
          <p:nvPr>
            <p:ph type="subTitle" sz="quarter" idx="1"/>
          </p:nvPr>
        </p:nvSpPr>
        <p:spPr>
          <a:xfrm>
            <a:off x="883155" y="2857500"/>
            <a:ext cx="7543800" cy="1460500"/>
          </a:xfrm>
        </p:spPr>
        <p:txBody>
          <a:bodyPr/>
          <a:lstStyle>
            <a:lvl1pPr marL="0" indent="0">
              <a:buFontTx/>
              <a:buNone/>
              <a:defRPr/>
            </a:lvl1pPr>
          </a:lstStyle>
          <a:p>
            <a:r>
              <a:rPr lang="en-US"/>
              <a:t>Click to edit Master subtitle style</a:t>
            </a:r>
          </a:p>
        </p:txBody>
      </p:sp>
    </p:spTree>
    <p:extLst>
      <p:ext uri="{BB962C8B-B14F-4D97-AF65-F5344CB8AC3E}">
        <p14:creationId xmlns:p14="http://schemas.microsoft.com/office/powerpoint/2010/main" val="331736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Rectangle 10"/>
          <p:cNvSpPr>
            <a:spLocks noGrp="1" noChangeArrowheads="1"/>
          </p:cNvSpPr>
          <p:nvPr>
            <p:ph type="dt" sz="half" idx="10"/>
          </p:nvPr>
        </p:nvSpPr>
        <p:spPr>
          <a:ln/>
        </p:spPr>
        <p:txBody>
          <a:bodyPr/>
          <a:lstStyle>
            <a:lvl1pPr>
              <a:defRPr/>
            </a:lvl1pPr>
          </a:lstStyle>
          <a:p>
            <a:fld id="{844EA623-2397-4D4E-82ED-03A94B8C65BF}" type="datetime1">
              <a:rPr lang="nb-NO" altLang="nb-NO" smtClean="0"/>
              <a:t>02.05.2020</a:t>
            </a:fld>
            <a:endParaRPr lang="nb-NO" altLang="nb-NO"/>
          </a:p>
        </p:txBody>
      </p:sp>
      <p:sp>
        <p:nvSpPr>
          <p:cNvPr id="5" name="Rectangle 12"/>
          <p:cNvSpPr>
            <a:spLocks noGrp="1" noChangeArrowheads="1"/>
          </p:cNvSpPr>
          <p:nvPr>
            <p:ph type="sldNum" sz="quarter" idx="11"/>
          </p:nvPr>
        </p:nvSpPr>
        <p:spPr>
          <a:ln/>
        </p:spPr>
        <p:txBody>
          <a:bodyPr/>
          <a:lstStyle>
            <a:lvl1pPr>
              <a:defRPr/>
            </a:lvl1pPr>
          </a:lstStyle>
          <a:p>
            <a:fld id="{D38E678D-CCAA-40F9-A51E-A97B9FF1EAAD}" type="slidenum">
              <a:rPr lang="en-US" altLang="nb-NO"/>
              <a:pPr/>
              <a:t>‹#›</a:t>
            </a:fld>
            <a:endParaRPr lang="en-US" altLang="nb-NO"/>
          </a:p>
        </p:txBody>
      </p:sp>
    </p:spTree>
    <p:extLst>
      <p:ext uri="{BB962C8B-B14F-4D97-AF65-F5344CB8AC3E}">
        <p14:creationId xmlns:p14="http://schemas.microsoft.com/office/powerpoint/2010/main" val="2370034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8"/>
            <a:ext cx="7772400" cy="1135063"/>
          </a:xfrm>
        </p:spPr>
        <p:txBody>
          <a:bodyPr anchor="t"/>
          <a:lstStyle>
            <a:lvl1pPr algn="l">
              <a:defRPr sz="3200" b="1" cap="all"/>
            </a:lvl1pPr>
          </a:lstStyle>
          <a:p>
            <a:r>
              <a:rPr lang="en-US"/>
              <a:t>Click to edit Master title style</a:t>
            </a:r>
            <a:endParaRPr lang="nb-NO"/>
          </a:p>
        </p:txBody>
      </p:sp>
      <p:sp>
        <p:nvSpPr>
          <p:cNvPr id="3" name="Text Placeholder 2"/>
          <p:cNvSpPr>
            <a:spLocks noGrp="1"/>
          </p:cNvSpPr>
          <p:nvPr>
            <p:ph type="body" idx="1"/>
          </p:nvPr>
        </p:nvSpPr>
        <p:spPr>
          <a:xfrm>
            <a:off x="722313" y="2422262"/>
            <a:ext cx="7772400" cy="1250155"/>
          </a:xfrm>
        </p:spPr>
        <p:txBody>
          <a:bodyPr anchor="b"/>
          <a:lstStyle>
            <a:lvl1pPr marL="0" indent="0">
              <a:buNone/>
              <a:defRPr sz="1600"/>
            </a:lvl1pPr>
            <a:lvl2pPr marL="362925" indent="0">
              <a:buNone/>
              <a:defRPr sz="1400"/>
            </a:lvl2pPr>
            <a:lvl3pPr marL="725851" indent="0">
              <a:buNone/>
              <a:defRPr sz="1300"/>
            </a:lvl3pPr>
            <a:lvl4pPr marL="1088776" indent="0">
              <a:buNone/>
              <a:defRPr sz="1100"/>
            </a:lvl4pPr>
            <a:lvl5pPr marL="1451701" indent="0">
              <a:buNone/>
              <a:defRPr sz="1100"/>
            </a:lvl5pPr>
            <a:lvl6pPr marL="1814627" indent="0">
              <a:buNone/>
              <a:defRPr sz="1100"/>
            </a:lvl6pPr>
            <a:lvl7pPr marL="2177552" indent="0">
              <a:buNone/>
              <a:defRPr sz="1100"/>
            </a:lvl7pPr>
            <a:lvl8pPr marL="2540478" indent="0">
              <a:buNone/>
              <a:defRPr sz="1100"/>
            </a:lvl8pPr>
            <a:lvl9pPr marL="2903403" indent="0">
              <a:buNone/>
              <a:defRPr sz="11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518E4BD6-8DF4-43A6-A934-A86EEACF96B9}" type="datetime1">
              <a:rPr lang="nb-NO" altLang="nb-NO" smtClean="0"/>
              <a:t>02.05.2020</a:t>
            </a:fld>
            <a:endParaRPr lang="nb-NO" altLang="nb-NO"/>
          </a:p>
        </p:txBody>
      </p:sp>
      <p:sp>
        <p:nvSpPr>
          <p:cNvPr id="5" name="Rectangle 12"/>
          <p:cNvSpPr>
            <a:spLocks noGrp="1" noChangeArrowheads="1"/>
          </p:cNvSpPr>
          <p:nvPr>
            <p:ph type="sldNum" sz="quarter" idx="11"/>
          </p:nvPr>
        </p:nvSpPr>
        <p:spPr>
          <a:ln/>
        </p:spPr>
        <p:txBody>
          <a:bodyPr/>
          <a:lstStyle>
            <a:lvl1pPr>
              <a:defRPr/>
            </a:lvl1pPr>
          </a:lstStyle>
          <a:p>
            <a:fld id="{DE5E08F0-FCF3-4C15-A990-A610EBA95503}" type="slidenum">
              <a:rPr lang="en-US" altLang="nb-NO"/>
              <a:pPr/>
              <a:t>‹#›</a:t>
            </a:fld>
            <a:endParaRPr lang="en-US" altLang="nb-NO"/>
          </a:p>
        </p:txBody>
      </p:sp>
    </p:spTree>
    <p:extLst>
      <p:ext uri="{BB962C8B-B14F-4D97-AF65-F5344CB8AC3E}">
        <p14:creationId xmlns:p14="http://schemas.microsoft.com/office/powerpoint/2010/main" val="2601019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sz="half" idx="1"/>
          </p:nvPr>
        </p:nvSpPr>
        <p:spPr>
          <a:xfrm>
            <a:off x="990600" y="1651000"/>
            <a:ext cx="3771900" cy="3429000"/>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p:cNvSpPr>
            <a:spLocks noGrp="1"/>
          </p:cNvSpPr>
          <p:nvPr>
            <p:ph sz="half" idx="2"/>
          </p:nvPr>
        </p:nvSpPr>
        <p:spPr>
          <a:xfrm>
            <a:off x="4914900" y="1651000"/>
            <a:ext cx="3771900" cy="3429000"/>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Rectangle 10"/>
          <p:cNvSpPr>
            <a:spLocks noGrp="1" noChangeArrowheads="1"/>
          </p:cNvSpPr>
          <p:nvPr>
            <p:ph type="dt" sz="half" idx="10"/>
          </p:nvPr>
        </p:nvSpPr>
        <p:spPr>
          <a:ln/>
        </p:spPr>
        <p:txBody>
          <a:bodyPr/>
          <a:lstStyle>
            <a:lvl1pPr>
              <a:defRPr/>
            </a:lvl1pPr>
          </a:lstStyle>
          <a:p>
            <a:fld id="{A4046752-D325-4F6E-95E0-8396610ACF34}" type="datetime1">
              <a:rPr lang="nb-NO" altLang="nb-NO" smtClean="0"/>
              <a:t>02.05.2020</a:t>
            </a:fld>
            <a:endParaRPr lang="nb-NO" altLang="nb-NO"/>
          </a:p>
        </p:txBody>
      </p:sp>
      <p:sp>
        <p:nvSpPr>
          <p:cNvPr id="6" name="Rectangle 12"/>
          <p:cNvSpPr>
            <a:spLocks noGrp="1" noChangeArrowheads="1"/>
          </p:cNvSpPr>
          <p:nvPr>
            <p:ph type="sldNum" sz="quarter" idx="11"/>
          </p:nvPr>
        </p:nvSpPr>
        <p:spPr>
          <a:ln/>
        </p:spPr>
        <p:txBody>
          <a:bodyPr/>
          <a:lstStyle>
            <a:lvl1pPr>
              <a:defRPr/>
            </a:lvl1pPr>
          </a:lstStyle>
          <a:p>
            <a:fld id="{FC688D48-6467-41DA-B560-4CC2BBDC1818}" type="slidenum">
              <a:rPr lang="en-US" altLang="nb-NO"/>
              <a:pPr/>
              <a:t>‹#›</a:t>
            </a:fld>
            <a:endParaRPr lang="en-US" altLang="nb-NO"/>
          </a:p>
        </p:txBody>
      </p:sp>
    </p:spTree>
    <p:extLst>
      <p:ext uri="{BB962C8B-B14F-4D97-AF65-F5344CB8AC3E}">
        <p14:creationId xmlns:p14="http://schemas.microsoft.com/office/powerpoint/2010/main" val="3693853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6"/>
            <a:ext cx="8229600" cy="952500"/>
          </a:xfrm>
        </p:spPr>
        <p:txBody>
          <a:bodyPr/>
          <a:lstStyle>
            <a:lvl1pPr>
              <a:defRPr/>
            </a:lvl1pPr>
          </a:lstStyle>
          <a:p>
            <a:r>
              <a:rPr lang="en-US"/>
              <a:t>Click to edit Master title style</a:t>
            </a:r>
            <a:endParaRPr lang="nb-NO"/>
          </a:p>
        </p:txBody>
      </p:sp>
      <p:sp>
        <p:nvSpPr>
          <p:cNvPr id="3" name="Text Placeholder 2"/>
          <p:cNvSpPr>
            <a:spLocks noGrp="1"/>
          </p:cNvSpPr>
          <p:nvPr>
            <p:ph type="body" idx="1"/>
          </p:nvPr>
        </p:nvSpPr>
        <p:spPr>
          <a:xfrm>
            <a:off x="457201" y="1279260"/>
            <a:ext cx="4040188" cy="533135"/>
          </a:xfrm>
        </p:spPr>
        <p:txBody>
          <a:bodyPr anchor="b"/>
          <a:lstStyle>
            <a:lvl1pPr marL="0" indent="0">
              <a:buNone/>
              <a:defRPr sz="1900" b="1"/>
            </a:lvl1pPr>
            <a:lvl2pPr marL="362925" indent="0">
              <a:buNone/>
              <a:defRPr sz="1600" b="1"/>
            </a:lvl2pPr>
            <a:lvl3pPr marL="725851" indent="0">
              <a:buNone/>
              <a:defRPr sz="1400" b="1"/>
            </a:lvl3pPr>
            <a:lvl4pPr marL="1088776" indent="0">
              <a:buNone/>
              <a:defRPr sz="1300" b="1"/>
            </a:lvl4pPr>
            <a:lvl5pPr marL="1451701" indent="0">
              <a:buNone/>
              <a:defRPr sz="1300" b="1"/>
            </a:lvl5pPr>
            <a:lvl6pPr marL="1814627" indent="0">
              <a:buNone/>
              <a:defRPr sz="1300" b="1"/>
            </a:lvl6pPr>
            <a:lvl7pPr marL="2177552" indent="0">
              <a:buNone/>
              <a:defRPr sz="1300" b="1"/>
            </a:lvl7pPr>
            <a:lvl8pPr marL="2540478" indent="0">
              <a:buNone/>
              <a:defRPr sz="1300" b="1"/>
            </a:lvl8pPr>
            <a:lvl9pPr marL="2903403" indent="0">
              <a:buNone/>
              <a:defRPr sz="1300" b="1"/>
            </a:lvl9pPr>
          </a:lstStyle>
          <a:p>
            <a:pPr lvl="0"/>
            <a:r>
              <a:rPr lang="en-US"/>
              <a:t>Click to edit Master text styles</a:t>
            </a:r>
          </a:p>
        </p:txBody>
      </p:sp>
      <p:sp>
        <p:nvSpPr>
          <p:cNvPr id="4" name="Content Placeholder 3"/>
          <p:cNvSpPr>
            <a:spLocks noGrp="1"/>
          </p:cNvSpPr>
          <p:nvPr>
            <p:ph sz="half" idx="2"/>
          </p:nvPr>
        </p:nvSpPr>
        <p:spPr>
          <a:xfrm>
            <a:off x="457201" y="1812397"/>
            <a:ext cx="4040188" cy="3292740"/>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p:cNvSpPr>
            <a:spLocks noGrp="1"/>
          </p:cNvSpPr>
          <p:nvPr>
            <p:ph type="body" sz="quarter" idx="3"/>
          </p:nvPr>
        </p:nvSpPr>
        <p:spPr>
          <a:xfrm>
            <a:off x="4645027" y="1279260"/>
            <a:ext cx="4041775" cy="533135"/>
          </a:xfrm>
        </p:spPr>
        <p:txBody>
          <a:bodyPr anchor="b"/>
          <a:lstStyle>
            <a:lvl1pPr marL="0" indent="0">
              <a:buNone/>
              <a:defRPr sz="1900" b="1"/>
            </a:lvl1pPr>
            <a:lvl2pPr marL="362925" indent="0">
              <a:buNone/>
              <a:defRPr sz="1600" b="1"/>
            </a:lvl2pPr>
            <a:lvl3pPr marL="725851" indent="0">
              <a:buNone/>
              <a:defRPr sz="1400" b="1"/>
            </a:lvl3pPr>
            <a:lvl4pPr marL="1088776" indent="0">
              <a:buNone/>
              <a:defRPr sz="1300" b="1"/>
            </a:lvl4pPr>
            <a:lvl5pPr marL="1451701" indent="0">
              <a:buNone/>
              <a:defRPr sz="1300" b="1"/>
            </a:lvl5pPr>
            <a:lvl6pPr marL="1814627" indent="0">
              <a:buNone/>
              <a:defRPr sz="1300" b="1"/>
            </a:lvl6pPr>
            <a:lvl7pPr marL="2177552" indent="0">
              <a:buNone/>
              <a:defRPr sz="1300" b="1"/>
            </a:lvl7pPr>
            <a:lvl8pPr marL="2540478" indent="0">
              <a:buNone/>
              <a:defRPr sz="1300" b="1"/>
            </a:lvl8pPr>
            <a:lvl9pPr marL="2903403" indent="0">
              <a:buNone/>
              <a:defRPr sz="1300" b="1"/>
            </a:lvl9pPr>
          </a:lstStyle>
          <a:p>
            <a:pPr lvl="0"/>
            <a:r>
              <a:rPr lang="en-US"/>
              <a:t>Click to edit Master text styles</a:t>
            </a:r>
          </a:p>
        </p:txBody>
      </p:sp>
      <p:sp>
        <p:nvSpPr>
          <p:cNvPr id="6" name="Content Placeholder 5"/>
          <p:cNvSpPr>
            <a:spLocks noGrp="1"/>
          </p:cNvSpPr>
          <p:nvPr>
            <p:ph sz="quarter" idx="4"/>
          </p:nvPr>
        </p:nvSpPr>
        <p:spPr>
          <a:xfrm>
            <a:off x="4645027" y="1812397"/>
            <a:ext cx="4041775" cy="3292740"/>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Rectangle 10"/>
          <p:cNvSpPr>
            <a:spLocks noGrp="1" noChangeArrowheads="1"/>
          </p:cNvSpPr>
          <p:nvPr>
            <p:ph type="dt" sz="half" idx="10"/>
          </p:nvPr>
        </p:nvSpPr>
        <p:spPr>
          <a:ln/>
        </p:spPr>
        <p:txBody>
          <a:bodyPr/>
          <a:lstStyle>
            <a:lvl1pPr>
              <a:defRPr/>
            </a:lvl1pPr>
          </a:lstStyle>
          <a:p>
            <a:fld id="{46C14996-3C7B-4418-AAD3-EB0771976614}" type="datetime1">
              <a:rPr lang="nb-NO" altLang="nb-NO" smtClean="0"/>
              <a:t>02.05.2020</a:t>
            </a:fld>
            <a:endParaRPr lang="nb-NO" altLang="nb-NO"/>
          </a:p>
        </p:txBody>
      </p:sp>
      <p:sp>
        <p:nvSpPr>
          <p:cNvPr id="8" name="Rectangle 12"/>
          <p:cNvSpPr>
            <a:spLocks noGrp="1" noChangeArrowheads="1"/>
          </p:cNvSpPr>
          <p:nvPr>
            <p:ph type="sldNum" sz="quarter" idx="11"/>
          </p:nvPr>
        </p:nvSpPr>
        <p:spPr>
          <a:ln/>
        </p:spPr>
        <p:txBody>
          <a:bodyPr/>
          <a:lstStyle>
            <a:lvl1pPr>
              <a:defRPr/>
            </a:lvl1pPr>
          </a:lstStyle>
          <a:p>
            <a:fld id="{5B60EEE2-4F3B-41ED-A049-EB8AEF784DF1}" type="slidenum">
              <a:rPr lang="en-US" altLang="nb-NO"/>
              <a:pPr/>
              <a:t>‹#›</a:t>
            </a:fld>
            <a:endParaRPr lang="en-US" altLang="nb-NO"/>
          </a:p>
        </p:txBody>
      </p:sp>
    </p:spTree>
    <p:extLst>
      <p:ext uri="{BB962C8B-B14F-4D97-AF65-F5344CB8AC3E}">
        <p14:creationId xmlns:p14="http://schemas.microsoft.com/office/powerpoint/2010/main" val="3371238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Rectangle 10"/>
          <p:cNvSpPr>
            <a:spLocks noGrp="1" noChangeArrowheads="1"/>
          </p:cNvSpPr>
          <p:nvPr>
            <p:ph type="dt" sz="half" idx="10"/>
          </p:nvPr>
        </p:nvSpPr>
        <p:spPr>
          <a:ln/>
        </p:spPr>
        <p:txBody>
          <a:bodyPr/>
          <a:lstStyle>
            <a:lvl1pPr>
              <a:defRPr/>
            </a:lvl1pPr>
          </a:lstStyle>
          <a:p>
            <a:fld id="{F84AF663-70F2-4191-A005-48DB8B2EB7CB}" type="datetime1">
              <a:rPr lang="nb-NO" altLang="nb-NO" smtClean="0"/>
              <a:t>02.05.2020</a:t>
            </a:fld>
            <a:endParaRPr lang="nb-NO" altLang="nb-NO"/>
          </a:p>
        </p:txBody>
      </p:sp>
      <p:sp>
        <p:nvSpPr>
          <p:cNvPr id="4" name="Rectangle 12"/>
          <p:cNvSpPr>
            <a:spLocks noGrp="1" noChangeArrowheads="1"/>
          </p:cNvSpPr>
          <p:nvPr>
            <p:ph type="sldNum" sz="quarter" idx="11"/>
          </p:nvPr>
        </p:nvSpPr>
        <p:spPr>
          <a:ln/>
        </p:spPr>
        <p:txBody>
          <a:bodyPr/>
          <a:lstStyle>
            <a:lvl1pPr>
              <a:defRPr/>
            </a:lvl1pPr>
          </a:lstStyle>
          <a:p>
            <a:fld id="{E938EA8A-A6B1-4F02-B486-6C37CBE64476}" type="slidenum">
              <a:rPr lang="en-US" altLang="nb-NO"/>
              <a:pPr/>
              <a:t>‹#›</a:t>
            </a:fld>
            <a:endParaRPr lang="en-US" altLang="nb-NO"/>
          </a:p>
        </p:txBody>
      </p:sp>
    </p:spTree>
    <p:extLst>
      <p:ext uri="{BB962C8B-B14F-4D97-AF65-F5344CB8AC3E}">
        <p14:creationId xmlns:p14="http://schemas.microsoft.com/office/powerpoint/2010/main" val="3699446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6E03A941-B1A7-4512-9443-35BA941B6075}" type="datetime1">
              <a:rPr lang="nb-NO" altLang="nb-NO" smtClean="0"/>
              <a:t>02.05.2020</a:t>
            </a:fld>
            <a:endParaRPr lang="nb-NO" altLang="nb-NO"/>
          </a:p>
        </p:txBody>
      </p:sp>
      <p:sp>
        <p:nvSpPr>
          <p:cNvPr id="3" name="Rectangle 12"/>
          <p:cNvSpPr>
            <a:spLocks noGrp="1" noChangeArrowheads="1"/>
          </p:cNvSpPr>
          <p:nvPr>
            <p:ph type="sldNum" sz="quarter" idx="11"/>
          </p:nvPr>
        </p:nvSpPr>
        <p:spPr>
          <a:ln/>
        </p:spPr>
        <p:txBody>
          <a:bodyPr/>
          <a:lstStyle>
            <a:lvl1pPr>
              <a:defRPr/>
            </a:lvl1pPr>
          </a:lstStyle>
          <a:p>
            <a:fld id="{24FC60B1-BBBB-4737-8DDB-318EB2F067EC}" type="slidenum">
              <a:rPr lang="en-US" altLang="nb-NO"/>
              <a:pPr/>
              <a:t>‹#›</a:t>
            </a:fld>
            <a:endParaRPr lang="en-US" altLang="nb-NO"/>
          </a:p>
        </p:txBody>
      </p:sp>
    </p:spTree>
    <p:extLst>
      <p:ext uri="{BB962C8B-B14F-4D97-AF65-F5344CB8AC3E}">
        <p14:creationId xmlns:p14="http://schemas.microsoft.com/office/powerpoint/2010/main" val="2005065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27541"/>
            <a:ext cx="3008313" cy="968375"/>
          </a:xfrm>
        </p:spPr>
        <p:txBody>
          <a:bodyPr anchor="b"/>
          <a:lstStyle>
            <a:lvl1pPr algn="l">
              <a:defRPr sz="1600" b="1"/>
            </a:lvl1pPr>
          </a:lstStyle>
          <a:p>
            <a:r>
              <a:rPr lang="en-US"/>
              <a:t>Click to edit Master title style</a:t>
            </a:r>
            <a:endParaRPr lang="nb-NO"/>
          </a:p>
        </p:txBody>
      </p:sp>
      <p:sp>
        <p:nvSpPr>
          <p:cNvPr id="3" name="Content Placeholder 2"/>
          <p:cNvSpPr>
            <a:spLocks noGrp="1"/>
          </p:cNvSpPr>
          <p:nvPr>
            <p:ph idx="1"/>
          </p:nvPr>
        </p:nvSpPr>
        <p:spPr>
          <a:xfrm>
            <a:off x="3575050" y="227543"/>
            <a:ext cx="5111750" cy="4877595"/>
          </a:xfr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p:cNvSpPr>
            <a:spLocks noGrp="1"/>
          </p:cNvSpPr>
          <p:nvPr>
            <p:ph type="body" sz="half" idx="2"/>
          </p:nvPr>
        </p:nvSpPr>
        <p:spPr>
          <a:xfrm>
            <a:off x="457202" y="1195917"/>
            <a:ext cx="3008313" cy="3909219"/>
          </a:xfrm>
        </p:spPr>
        <p:txBody>
          <a:bodyPr/>
          <a:lstStyle>
            <a:lvl1pPr marL="0" indent="0">
              <a:buNone/>
              <a:defRPr sz="1100"/>
            </a:lvl1pPr>
            <a:lvl2pPr marL="362925" indent="0">
              <a:buNone/>
              <a:defRPr sz="1000"/>
            </a:lvl2pPr>
            <a:lvl3pPr marL="725851" indent="0">
              <a:buNone/>
              <a:defRPr sz="800"/>
            </a:lvl3pPr>
            <a:lvl4pPr marL="1088776" indent="0">
              <a:buNone/>
              <a:defRPr sz="700"/>
            </a:lvl4pPr>
            <a:lvl5pPr marL="1451701" indent="0">
              <a:buNone/>
              <a:defRPr sz="700"/>
            </a:lvl5pPr>
            <a:lvl6pPr marL="1814627" indent="0">
              <a:buNone/>
              <a:defRPr sz="700"/>
            </a:lvl6pPr>
            <a:lvl7pPr marL="2177552" indent="0">
              <a:buNone/>
              <a:defRPr sz="700"/>
            </a:lvl7pPr>
            <a:lvl8pPr marL="2540478" indent="0">
              <a:buNone/>
              <a:defRPr sz="700"/>
            </a:lvl8pPr>
            <a:lvl9pPr marL="2903403" indent="0">
              <a:buNone/>
              <a:defRPr sz="7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3ACBC396-710C-46AB-8BD1-21B3AEDF8460}" type="datetime1">
              <a:rPr lang="nb-NO" altLang="nb-NO" smtClean="0"/>
              <a:t>02.05.2020</a:t>
            </a:fld>
            <a:endParaRPr lang="nb-NO" altLang="nb-NO"/>
          </a:p>
        </p:txBody>
      </p:sp>
      <p:sp>
        <p:nvSpPr>
          <p:cNvPr id="6" name="Rectangle 12"/>
          <p:cNvSpPr>
            <a:spLocks noGrp="1" noChangeArrowheads="1"/>
          </p:cNvSpPr>
          <p:nvPr>
            <p:ph type="sldNum" sz="quarter" idx="11"/>
          </p:nvPr>
        </p:nvSpPr>
        <p:spPr>
          <a:ln/>
        </p:spPr>
        <p:txBody>
          <a:bodyPr/>
          <a:lstStyle>
            <a:lvl1pPr>
              <a:defRPr/>
            </a:lvl1pPr>
          </a:lstStyle>
          <a:p>
            <a:fld id="{8AA58A47-43EE-45D6-9575-764BA2E1A5D7}" type="slidenum">
              <a:rPr lang="en-US" altLang="nb-NO"/>
              <a:pPr/>
              <a:t>‹#›</a:t>
            </a:fld>
            <a:endParaRPr lang="en-US" altLang="nb-NO"/>
          </a:p>
        </p:txBody>
      </p:sp>
    </p:spTree>
    <p:extLst>
      <p:ext uri="{BB962C8B-B14F-4D97-AF65-F5344CB8AC3E}">
        <p14:creationId xmlns:p14="http://schemas.microsoft.com/office/powerpoint/2010/main" val="3662645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000501"/>
            <a:ext cx="5486400" cy="472281"/>
          </a:xfrm>
        </p:spPr>
        <p:txBody>
          <a:bodyPr anchor="b"/>
          <a:lstStyle>
            <a:lvl1pPr algn="l">
              <a:defRPr sz="1600" b="1"/>
            </a:lvl1pPr>
          </a:lstStyle>
          <a:p>
            <a:r>
              <a:rPr lang="en-US"/>
              <a:t>Click to edit Master title style</a:t>
            </a:r>
            <a:endParaRPr lang="nb-NO"/>
          </a:p>
        </p:txBody>
      </p:sp>
      <p:sp>
        <p:nvSpPr>
          <p:cNvPr id="3" name="Picture Placeholder 2"/>
          <p:cNvSpPr>
            <a:spLocks noGrp="1"/>
          </p:cNvSpPr>
          <p:nvPr>
            <p:ph type="pic" idx="1"/>
          </p:nvPr>
        </p:nvSpPr>
        <p:spPr>
          <a:xfrm>
            <a:off x="1792289" y="510646"/>
            <a:ext cx="5486400" cy="3429000"/>
          </a:xfrm>
        </p:spPr>
        <p:txBody>
          <a:bodyPr/>
          <a:lstStyle>
            <a:lvl1pPr marL="0" indent="0">
              <a:buNone/>
              <a:defRPr sz="2500"/>
            </a:lvl1pPr>
            <a:lvl2pPr marL="362925" indent="0">
              <a:buNone/>
              <a:defRPr sz="2200"/>
            </a:lvl2pPr>
            <a:lvl3pPr marL="725851" indent="0">
              <a:buNone/>
              <a:defRPr sz="1900"/>
            </a:lvl3pPr>
            <a:lvl4pPr marL="1088776" indent="0">
              <a:buNone/>
              <a:defRPr sz="1600"/>
            </a:lvl4pPr>
            <a:lvl5pPr marL="1451701" indent="0">
              <a:buNone/>
              <a:defRPr sz="1600"/>
            </a:lvl5pPr>
            <a:lvl6pPr marL="1814627" indent="0">
              <a:buNone/>
              <a:defRPr sz="1600"/>
            </a:lvl6pPr>
            <a:lvl7pPr marL="2177552" indent="0">
              <a:buNone/>
              <a:defRPr sz="1600"/>
            </a:lvl7pPr>
            <a:lvl8pPr marL="2540478" indent="0">
              <a:buNone/>
              <a:defRPr sz="1600"/>
            </a:lvl8pPr>
            <a:lvl9pPr marL="2903403" indent="0">
              <a:buNone/>
              <a:defRPr sz="1600"/>
            </a:lvl9pPr>
          </a:lstStyle>
          <a:p>
            <a:pPr lvl="0"/>
            <a:r>
              <a:rPr lang="en-US" noProof="0"/>
              <a:t>Drag picture to placeholder or click icon to add</a:t>
            </a:r>
            <a:endParaRPr lang="nb-NO" noProof="0"/>
          </a:p>
        </p:txBody>
      </p:sp>
      <p:sp>
        <p:nvSpPr>
          <p:cNvPr id="4" name="Text Placeholder 3"/>
          <p:cNvSpPr>
            <a:spLocks noGrp="1"/>
          </p:cNvSpPr>
          <p:nvPr>
            <p:ph type="body" sz="half" idx="2"/>
          </p:nvPr>
        </p:nvSpPr>
        <p:spPr>
          <a:xfrm>
            <a:off x="1792289" y="4472782"/>
            <a:ext cx="5486400" cy="670719"/>
          </a:xfrm>
        </p:spPr>
        <p:txBody>
          <a:bodyPr/>
          <a:lstStyle>
            <a:lvl1pPr marL="0" indent="0">
              <a:buNone/>
              <a:defRPr sz="1100"/>
            </a:lvl1pPr>
            <a:lvl2pPr marL="362925" indent="0">
              <a:buNone/>
              <a:defRPr sz="1000"/>
            </a:lvl2pPr>
            <a:lvl3pPr marL="725851" indent="0">
              <a:buNone/>
              <a:defRPr sz="800"/>
            </a:lvl3pPr>
            <a:lvl4pPr marL="1088776" indent="0">
              <a:buNone/>
              <a:defRPr sz="700"/>
            </a:lvl4pPr>
            <a:lvl5pPr marL="1451701" indent="0">
              <a:buNone/>
              <a:defRPr sz="700"/>
            </a:lvl5pPr>
            <a:lvl6pPr marL="1814627" indent="0">
              <a:buNone/>
              <a:defRPr sz="700"/>
            </a:lvl6pPr>
            <a:lvl7pPr marL="2177552" indent="0">
              <a:buNone/>
              <a:defRPr sz="700"/>
            </a:lvl7pPr>
            <a:lvl8pPr marL="2540478" indent="0">
              <a:buNone/>
              <a:defRPr sz="700"/>
            </a:lvl8pPr>
            <a:lvl9pPr marL="2903403" indent="0">
              <a:buNone/>
              <a:defRPr sz="7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328B9ADC-F7C0-49D6-A136-F7A9F48ACE98}" type="datetime1">
              <a:rPr lang="nb-NO" altLang="nb-NO" smtClean="0"/>
              <a:t>02.05.2020</a:t>
            </a:fld>
            <a:endParaRPr lang="nb-NO" altLang="nb-NO"/>
          </a:p>
        </p:txBody>
      </p:sp>
      <p:sp>
        <p:nvSpPr>
          <p:cNvPr id="6" name="Rectangle 12"/>
          <p:cNvSpPr>
            <a:spLocks noGrp="1" noChangeArrowheads="1"/>
          </p:cNvSpPr>
          <p:nvPr>
            <p:ph type="sldNum" sz="quarter" idx="11"/>
          </p:nvPr>
        </p:nvSpPr>
        <p:spPr>
          <a:ln/>
        </p:spPr>
        <p:txBody>
          <a:bodyPr/>
          <a:lstStyle>
            <a:lvl1pPr>
              <a:defRPr/>
            </a:lvl1pPr>
          </a:lstStyle>
          <a:p>
            <a:fld id="{CBD1FD55-9448-4C78-A2C8-C87313B2CBEE}" type="slidenum">
              <a:rPr lang="en-US" altLang="nb-NO"/>
              <a:pPr/>
              <a:t>‹#›</a:t>
            </a:fld>
            <a:endParaRPr lang="en-US" altLang="nb-NO"/>
          </a:p>
        </p:txBody>
      </p:sp>
    </p:spTree>
    <p:extLst>
      <p:ext uri="{BB962C8B-B14F-4D97-AF65-F5344CB8AC3E}">
        <p14:creationId xmlns:p14="http://schemas.microsoft.com/office/powerpoint/2010/main" val="2610498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7"/>
          <p:cNvSpPr>
            <a:spLocks noGrp="1" noChangeArrowheads="1"/>
          </p:cNvSpPr>
          <p:nvPr>
            <p:ph type="title"/>
          </p:nvPr>
        </p:nvSpPr>
        <p:spPr bwMode="auto">
          <a:xfrm>
            <a:off x="762000" y="708025"/>
            <a:ext cx="79216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585" tIns="36293" rIns="72585" bIns="36293" numCol="1" anchor="ctr" anchorCtr="0" compatLnSpc="1">
            <a:prstTxWarp prst="textNoShape">
              <a:avLst/>
            </a:prstTxWarp>
          </a:bodyPr>
          <a:lstStyle/>
          <a:p>
            <a:pPr lvl="0"/>
            <a:r>
              <a:rPr lang="en-US" altLang="nb-NO"/>
              <a:t>Click to edit Master title style</a:t>
            </a:r>
          </a:p>
        </p:txBody>
      </p:sp>
      <p:sp>
        <p:nvSpPr>
          <p:cNvPr id="1027" name="Rectangle 8"/>
          <p:cNvSpPr>
            <a:spLocks noGrp="1" noChangeArrowheads="1"/>
          </p:cNvSpPr>
          <p:nvPr>
            <p:ph type="body" idx="1"/>
          </p:nvPr>
        </p:nvSpPr>
        <p:spPr bwMode="auto">
          <a:xfrm>
            <a:off x="762000" y="1651000"/>
            <a:ext cx="79248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585" tIns="36293" rIns="72585" bIns="36293" numCol="1" anchor="t" anchorCtr="0" compatLnSpc="1">
            <a:prstTxWarp prst="textNoShape">
              <a:avLst/>
            </a:prstTxWarp>
          </a:bodyPr>
          <a:lstStyle/>
          <a:p>
            <a:pPr lvl="0"/>
            <a:r>
              <a:rPr lang="en-US" altLang="nb-NO"/>
              <a:t>Click to edit Master text styles</a:t>
            </a:r>
          </a:p>
          <a:p>
            <a:pPr lvl="1"/>
            <a:r>
              <a:rPr lang="en-US" altLang="nb-NO"/>
              <a:t>Second level</a:t>
            </a:r>
          </a:p>
          <a:p>
            <a:pPr lvl="2"/>
            <a:r>
              <a:rPr lang="en-US" altLang="nb-NO"/>
              <a:t>Third level</a:t>
            </a:r>
          </a:p>
          <a:p>
            <a:pPr lvl="3"/>
            <a:r>
              <a:rPr lang="en-US" altLang="nb-NO"/>
              <a:t>Fourth level</a:t>
            </a:r>
          </a:p>
          <a:p>
            <a:pPr lvl="4"/>
            <a:r>
              <a:rPr lang="en-US" altLang="nb-NO"/>
              <a:t>Fifth level</a:t>
            </a:r>
          </a:p>
        </p:txBody>
      </p:sp>
      <p:sp>
        <p:nvSpPr>
          <p:cNvPr id="1034" name="Rectangle 10"/>
          <p:cNvSpPr>
            <a:spLocks noGrp="1" noChangeArrowheads="1"/>
          </p:cNvSpPr>
          <p:nvPr>
            <p:ph type="dt" sz="half" idx="2"/>
          </p:nvPr>
        </p:nvSpPr>
        <p:spPr bwMode="auto">
          <a:xfrm>
            <a:off x="762000" y="5334000"/>
            <a:ext cx="1905000" cy="381000"/>
          </a:xfrm>
          <a:prstGeom prst="rect">
            <a:avLst/>
          </a:prstGeom>
          <a:noFill/>
          <a:ln w="9525">
            <a:noFill/>
            <a:miter lim="800000"/>
            <a:headEnd/>
            <a:tailEnd/>
          </a:ln>
        </p:spPr>
        <p:txBody>
          <a:bodyPr vert="horz" wrap="square" lIns="72585" tIns="36293" rIns="72585" bIns="36293" numCol="1" anchor="t" anchorCtr="0" compatLnSpc="1">
            <a:prstTxWarp prst="textNoShape">
              <a:avLst/>
            </a:prstTxWarp>
          </a:bodyPr>
          <a:lstStyle>
            <a:lvl1pPr eaLnBrk="0" hangingPunct="0">
              <a:defRPr sz="700">
                <a:solidFill>
                  <a:schemeClr val="bg2"/>
                </a:solidFill>
              </a:defRPr>
            </a:lvl1pPr>
          </a:lstStyle>
          <a:p>
            <a:fld id="{07BF778D-F996-401D-8EB1-5F0CAA358A80}" type="datetime1">
              <a:rPr lang="nb-NO" altLang="nb-NO" smtClean="0"/>
              <a:t>02.05.2020</a:t>
            </a:fld>
            <a:endParaRPr lang="nb-NO" altLang="nb-NO"/>
          </a:p>
        </p:txBody>
      </p:sp>
      <p:sp>
        <p:nvSpPr>
          <p:cNvPr id="1036" name="Rectangle 12"/>
          <p:cNvSpPr>
            <a:spLocks noGrp="1" noChangeArrowheads="1"/>
          </p:cNvSpPr>
          <p:nvPr>
            <p:ph type="sldNum" sz="quarter" idx="4"/>
          </p:nvPr>
        </p:nvSpPr>
        <p:spPr bwMode="auto">
          <a:xfrm>
            <a:off x="8018463" y="5334000"/>
            <a:ext cx="685800" cy="381000"/>
          </a:xfrm>
          <a:prstGeom prst="rect">
            <a:avLst/>
          </a:prstGeom>
          <a:noFill/>
          <a:ln w="9525">
            <a:noFill/>
            <a:miter lim="800000"/>
            <a:headEnd/>
            <a:tailEnd/>
          </a:ln>
        </p:spPr>
        <p:txBody>
          <a:bodyPr vert="horz" wrap="square" lIns="72585" tIns="36293" rIns="72585" bIns="36293" numCol="1" anchor="t" anchorCtr="0" compatLnSpc="1">
            <a:prstTxWarp prst="textNoShape">
              <a:avLst/>
            </a:prstTxWarp>
          </a:bodyPr>
          <a:lstStyle>
            <a:lvl1pPr algn="r" eaLnBrk="0" hangingPunct="0">
              <a:defRPr sz="700">
                <a:solidFill>
                  <a:schemeClr val="bg2"/>
                </a:solidFill>
              </a:defRPr>
            </a:lvl1pPr>
          </a:lstStyle>
          <a:p>
            <a:fld id="{A615D73A-85D6-4665-8960-6C4C203A3F4C}" type="slidenum">
              <a:rPr lang="en-US" altLang="nb-NO"/>
              <a:pPr/>
              <a:t>‹#›</a:t>
            </a:fld>
            <a:endParaRPr lang="en-US" altLang="nb-NO"/>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50970" y="121196"/>
            <a:ext cx="3005172" cy="356228"/>
          </a:xfrm>
          <a:prstGeom prst="rect">
            <a:avLst/>
          </a:prstGeom>
        </p:spPr>
      </p:pic>
    </p:spTree>
  </p:cSld>
  <p:clrMap bg1="lt1" tx1="dk1" bg2="lt2" tx2="dk2" accent1="accent1" accent2="accent2" accent3="accent3" accent4="accent4" accent5="accent5" accent6="accent6" hlink="hlink" folHlink="folHlink"/>
  <p:sldLayoutIdLst>
    <p:sldLayoutId id="2147483771"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Lst>
  <p:hf sldNum="0" hdr="0" ftr="0" dt="0"/>
  <p:txStyles>
    <p:titleStyle>
      <a:lvl1pPr algn="l" rtl="0" eaLnBrk="1" fontAlgn="base" hangingPunct="1">
        <a:spcBef>
          <a:spcPct val="0"/>
        </a:spcBef>
        <a:spcAft>
          <a:spcPct val="0"/>
        </a:spcAft>
        <a:defRPr sz="2500" b="1">
          <a:solidFill>
            <a:schemeClr val="tx2"/>
          </a:solidFill>
          <a:latin typeface="+mj-lt"/>
          <a:ea typeface="+mj-ea"/>
          <a:cs typeface="+mj-cs"/>
        </a:defRPr>
      </a:lvl1pPr>
      <a:lvl2pPr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2pPr>
      <a:lvl3pPr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3pPr>
      <a:lvl4pPr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4pPr>
      <a:lvl5pPr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5pPr>
      <a:lvl6pPr marL="362925"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6pPr>
      <a:lvl7pPr marL="725851"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7pPr>
      <a:lvl8pPr marL="1088776"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8pPr>
      <a:lvl9pPr marL="1451701"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9pPr>
    </p:titleStyle>
    <p:bodyStyle>
      <a:lvl1pPr marL="271463" indent="-271463" algn="l" rtl="0" eaLnBrk="1" fontAlgn="base" hangingPunct="1">
        <a:spcBef>
          <a:spcPct val="20000"/>
        </a:spcBef>
        <a:spcAft>
          <a:spcPct val="0"/>
        </a:spcAft>
        <a:buChar char="•"/>
        <a:defRPr sz="2200">
          <a:solidFill>
            <a:schemeClr val="tx1"/>
          </a:solidFill>
          <a:latin typeface="+mn-lt"/>
          <a:ea typeface="+mn-ea"/>
          <a:cs typeface="+mn-cs"/>
        </a:defRPr>
      </a:lvl1pPr>
      <a:lvl2pPr marL="588963" indent="-225425" algn="l" rtl="0" eaLnBrk="1" fontAlgn="base" hangingPunct="1">
        <a:spcBef>
          <a:spcPct val="20000"/>
        </a:spcBef>
        <a:spcAft>
          <a:spcPct val="0"/>
        </a:spcAft>
        <a:buChar char="–"/>
        <a:defRPr sz="1900">
          <a:solidFill>
            <a:schemeClr val="tx1"/>
          </a:solidFill>
          <a:latin typeface="+mn-lt"/>
          <a:ea typeface="+mn-ea"/>
          <a:cs typeface="+mn-cs"/>
        </a:defRPr>
      </a:lvl2pPr>
      <a:lvl3pPr marL="906463" indent="-180975" algn="l" rtl="0" eaLnBrk="1" fontAlgn="base" hangingPunct="1">
        <a:spcBef>
          <a:spcPct val="20000"/>
        </a:spcBef>
        <a:spcAft>
          <a:spcPct val="0"/>
        </a:spcAft>
        <a:buChar char="•"/>
        <a:defRPr sz="1600">
          <a:solidFill>
            <a:schemeClr val="tx1"/>
          </a:solidFill>
          <a:latin typeface="+mn-lt"/>
          <a:ea typeface="+mn-ea"/>
          <a:cs typeface="+mn-cs"/>
        </a:defRPr>
      </a:lvl3pPr>
      <a:lvl4pPr marL="1270000" indent="-180975" algn="l" rtl="0" eaLnBrk="1" fontAlgn="base" hangingPunct="1">
        <a:spcBef>
          <a:spcPct val="20000"/>
        </a:spcBef>
        <a:spcAft>
          <a:spcPct val="0"/>
        </a:spcAft>
        <a:buChar char="–"/>
        <a:defRPr>
          <a:solidFill>
            <a:schemeClr val="tx1"/>
          </a:solidFill>
          <a:latin typeface="+mn-lt"/>
          <a:ea typeface="+mn-ea"/>
          <a:cs typeface="+mn-cs"/>
        </a:defRPr>
      </a:lvl4pPr>
      <a:lvl5pPr marL="1631950" indent="-180975" algn="l" rtl="0" eaLnBrk="1" fontAlgn="base" hangingPunct="1">
        <a:spcBef>
          <a:spcPct val="20000"/>
        </a:spcBef>
        <a:spcAft>
          <a:spcPct val="0"/>
        </a:spcAft>
        <a:buChar char="»"/>
        <a:defRPr sz="1300">
          <a:solidFill>
            <a:schemeClr val="tx1"/>
          </a:solidFill>
          <a:latin typeface="+mn-lt"/>
          <a:ea typeface="+mn-ea"/>
          <a:cs typeface="+mn-cs"/>
        </a:defRPr>
      </a:lvl5pPr>
      <a:lvl6pPr marL="1996089" indent="-181463" algn="l" rtl="0" eaLnBrk="1" fontAlgn="base" hangingPunct="1">
        <a:spcBef>
          <a:spcPct val="20000"/>
        </a:spcBef>
        <a:spcAft>
          <a:spcPct val="0"/>
        </a:spcAft>
        <a:buChar char="»"/>
        <a:defRPr sz="1300">
          <a:solidFill>
            <a:schemeClr val="tx1"/>
          </a:solidFill>
          <a:latin typeface="+mn-lt"/>
          <a:ea typeface="+mn-ea"/>
          <a:cs typeface="+mn-cs"/>
        </a:defRPr>
      </a:lvl6pPr>
      <a:lvl7pPr marL="2359015" indent="-181463" algn="l" rtl="0" eaLnBrk="1" fontAlgn="base" hangingPunct="1">
        <a:spcBef>
          <a:spcPct val="20000"/>
        </a:spcBef>
        <a:spcAft>
          <a:spcPct val="0"/>
        </a:spcAft>
        <a:buChar char="»"/>
        <a:defRPr sz="1300">
          <a:solidFill>
            <a:schemeClr val="tx1"/>
          </a:solidFill>
          <a:latin typeface="+mn-lt"/>
          <a:ea typeface="+mn-ea"/>
          <a:cs typeface="+mn-cs"/>
        </a:defRPr>
      </a:lvl7pPr>
      <a:lvl8pPr marL="2721940" indent="-181463" algn="l" rtl="0" eaLnBrk="1" fontAlgn="base" hangingPunct="1">
        <a:spcBef>
          <a:spcPct val="20000"/>
        </a:spcBef>
        <a:spcAft>
          <a:spcPct val="0"/>
        </a:spcAft>
        <a:buChar char="»"/>
        <a:defRPr sz="1300">
          <a:solidFill>
            <a:schemeClr val="tx1"/>
          </a:solidFill>
          <a:latin typeface="+mn-lt"/>
          <a:ea typeface="+mn-ea"/>
          <a:cs typeface="+mn-cs"/>
        </a:defRPr>
      </a:lvl8pPr>
      <a:lvl9pPr marL="3084866" indent="-181463" algn="l" rtl="0" eaLnBrk="1" fontAlgn="base" hangingPunct="1">
        <a:spcBef>
          <a:spcPct val="20000"/>
        </a:spcBef>
        <a:spcAft>
          <a:spcPct val="0"/>
        </a:spcAft>
        <a:buChar char="»"/>
        <a:defRPr sz="1300">
          <a:solidFill>
            <a:schemeClr val="tx1"/>
          </a:solidFill>
          <a:latin typeface="+mn-lt"/>
          <a:ea typeface="+mn-ea"/>
          <a:cs typeface="+mn-cs"/>
        </a:defRPr>
      </a:lvl9pPr>
    </p:bodyStyle>
    <p:otherStyle>
      <a:defPPr>
        <a:defRPr lang="nb-NO"/>
      </a:defPPr>
      <a:lvl1pPr marL="0" algn="l" defTabSz="362925" rtl="0" eaLnBrk="1" latinLnBrk="0" hangingPunct="1">
        <a:defRPr sz="1400" kern="1200">
          <a:solidFill>
            <a:schemeClr val="tx1"/>
          </a:solidFill>
          <a:latin typeface="+mn-lt"/>
          <a:ea typeface="+mn-ea"/>
          <a:cs typeface="+mn-cs"/>
        </a:defRPr>
      </a:lvl1pPr>
      <a:lvl2pPr marL="362925" algn="l" defTabSz="362925" rtl="0" eaLnBrk="1" latinLnBrk="0" hangingPunct="1">
        <a:defRPr sz="1400" kern="1200">
          <a:solidFill>
            <a:schemeClr val="tx1"/>
          </a:solidFill>
          <a:latin typeface="+mn-lt"/>
          <a:ea typeface="+mn-ea"/>
          <a:cs typeface="+mn-cs"/>
        </a:defRPr>
      </a:lvl2pPr>
      <a:lvl3pPr marL="725851" algn="l" defTabSz="362925" rtl="0" eaLnBrk="1" latinLnBrk="0" hangingPunct="1">
        <a:defRPr sz="1400" kern="1200">
          <a:solidFill>
            <a:schemeClr val="tx1"/>
          </a:solidFill>
          <a:latin typeface="+mn-lt"/>
          <a:ea typeface="+mn-ea"/>
          <a:cs typeface="+mn-cs"/>
        </a:defRPr>
      </a:lvl3pPr>
      <a:lvl4pPr marL="1088776" algn="l" defTabSz="362925" rtl="0" eaLnBrk="1" latinLnBrk="0" hangingPunct="1">
        <a:defRPr sz="1400" kern="1200">
          <a:solidFill>
            <a:schemeClr val="tx1"/>
          </a:solidFill>
          <a:latin typeface="+mn-lt"/>
          <a:ea typeface="+mn-ea"/>
          <a:cs typeface="+mn-cs"/>
        </a:defRPr>
      </a:lvl4pPr>
      <a:lvl5pPr marL="1451701" algn="l" defTabSz="362925" rtl="0" eaLnBrk="1" latinLnBrk="0" hangingPunct="1">
        <a:defRPr sz="1400" kern="1200">
          <a:solidFill>
            <a:schemeClr val="tx1"/>
          </a:solidFill>
          <a:latin typeface="+mn-lt"/>
          <a:ea typeface="+mn-ea"/>
          <a:cs typeface="+mn-cs"/>
        </a:defRPr>
      </a:lvl5pPr>
      <a:lvl6pPr marL="1814627" algn="l" defTabSz="362925" rtl="0" eaLnBrk="1" latinLnBrk="0" hangingPunct="1">
        <a:defRPr sz="1400" kern="1200">
          <a:solidFill>
            <a:schemeClr val="tx1"/>
          </a:solidFill>
          <a:latin typeface="+mn-lt"/>
          <a:ea typeface="+mn-ea"/>
          <a:cs typeface="+mn-cs"/>
        </a:defRPr>
      </a:lvl6pPr>
      <a:lvl7pPr marL="2177552" algn="l" defTabSz="362925" rtl="0" eaLnBrk="1" latinLnBrk="0" hangingPunct="1">
        <a:defRPr sz="1400" kern="1200">
          <a:solidFill>
            <a:schemeClr val="tx1"/>
          </a:solidFill>
          <a:latin typeface="+mn-lt"/>
          <a:ea typeface="+mn-ea"/>
          <a:cs typeface="+mn-cs"/>
        </a:defRPr>
      </a:lvl7pPr>
      <a:lvl8pPr marL="2540478" algn="l" defTabSz="362925" rtl="0" eaLnBrk="1" latinLnBrk="0" hangingPunct="1">
        <a:defRPr sz="1400" kern="1200">
          <a:solidFill>
            <a:schemeClr val="tx1"/>
          </a:solidFill>
          <a:latin typeface="+mn-lt"/>
          <a:ea typeface="+mn-ea"/>
          <a:cs typeface="+mn-cs"/>
        </a:defRPr>
      </a:lvl8pPr>
      <a:lvl9pPr marL="2903403" algn="l" defTabSz="362925"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Dennis_Ritchie" TargetMode="External"/><Relationship Id="rId2" Type="http://schemas.openxmlformats.org/officeDocument/2006/relationships/hyperlink" Target="https://en.wikipedia.org/wiki/Ken_Thompson" TargetMode="External"/><Relationship Id="rId1" Type="http://schemas.openxmlformats.org/officeDocument/2006/relationships/slideLayout" Target="../slideLayouts/slideLayout4.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hyperlink" Target="https://gitforwindows.or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krabberod/bios3010-unix-linux"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cheatography.com/davechild/cheat-sheets/linux-command-line/"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files.fosswire.com/2007/08/fwunixref.pdf" TargetMode="External"/><Relationship Id="rId2" Type="http://schemas.openxmlformats.org/officeDocument/2006/relationships/hyperlink" Target="https://www.cheatography.com/davechild/cheat-sheets/linux-command-line/" TargetMode="External"/><Relationship Id="rId1" Type="http://schemas.openxmlformats.org/officeDocument/2006/relationships/slideLayout" Target="../slideLayouts/slideLayout2.xml"/><Relationship Id="rId5" Type="http://schemas.openxmlformats.org/officeDocument/2006/relationships/hyperlink" Target="https://www.cheatography.com/bipinthite/cheat-sheets/nano-editor/" TargetMode="External"/><Relationship Id="rId4" Type="http://schemas.openxmlformats.org/officeDocument/2006/relationships/hyperlink" Target="https://www.cheatography.com/nuggles/cheat-sheets/vim/"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sigma2.no/services-overview"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882650" y="1917700"/>
            <a:ext cx="7543800" cy="952500"/>
          </a:xfrm>
        </p:spPr>
        <p:txBody>
          <a:bodyPr/>
          <a:lstStyle/>
          <a:p>
            <a:r>
              <a:rPr lang="nb-NO" altLang="nb-NO" dirty="0"/>
              <a:t>BIOS3010 - </a:t>
            </a:r>
            <a:r>
              <a:rPr lang="nb-NO" altLang="nb-NO" dirty="0" err="1"/>
              <a:t>Bioinformatics</a:t>
            </a:r>
            <a:r>
              <a:rPr lang="nb-NO" altLang="nb-NO" dirty="0"/>
              <a:t> - Spring2020</a:t>
            </a:r>
            <a:br>
              <a:rPr lang="en-US" altLang="nb-NO" dirty="0"/>
            </a:br>
            <a:endParaRPr lang="en-US" altLang="nb-NO" dirty="0"/>
          </a:p>
        </p:txBody>
      </p:sp>
      <p:sp>
        <p:nvSpPr>
          <p:cNvPr id="13315" name="Rectangle 3"/>
          <p:cNvSpPr>
            <a:spLocks noGrp="1" noChangeArrowheads="1"/>
          </p:cNvSpPr>
          <p:nvPr>
            <p:ph type="subTitle" idx="1"/>
          </p:nvPr>
        </p:nvSpPr>
        <p:spPr>
          <a:xfrm>
            <a:off x="882650" y="2857500"/>
            <a:ext cx="7543800" cy="1460500"/>
          </a:xfrm>
        </p:spPr>
        <p:txBody>
          <a:bodyPr/>
          <a:lstStyle/>
          <a:p>
            <a:endParaRPr lang="en-US" altLang="nb-NO" dirty="0"/>
          </a:p>
          <a:p>
            <a:r>
              <a:rPr lang="en-US" altLang="nb-NO" sz="3600" b="1" dirty="0"/>
              <a:t>Introduction to Unix</a:t>
            </a:r>
          </a:p>
          <a:p>
            <a:r>
              <a:rPr lang="en-US" altLang="nb-NO" sz="1400" b="1" dirty="0"/>
              <a:t>Anders K. Krabberød</a:t>
            </a:r>
          </a:p>
          <a:p>
            <a:r>
              <a:rPr lang="en-US" altLang="nb-NO" sz="1400" b="1" dirty="0" err="1"/>
              <a:t>a.k.krabberod@ibv.uio.no</a:t>
            </a:r>
            <a:endParaRPr lang="nb-NO" altLang="nb-NO" sz="1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BA8E09F-73A2-8248-B8AB-32698BBCE8FB}"/>
              </a:ext>
            </a:extLst>
          </p:cNvPr>
          <p:cNvPicPr>
            <a:picLocks noChangeAspect="1"/>
          </p:cNvPicPr>
          <p:nvPr/>
        </p:nvPicPr>
        <p:blipFill>
          <a:blip r:embed="rId3"/>
          <a:stretch>
            <a:fillRect/>
          </a:stretch>
        </p:blipFill>
        <p:spPr>
          <a:xfrm>
            <a:off x="5724128" y="1158627"/>
            <a:ext cx="3283936" cy="3921373"/>
          </a:xfrm>
          <a:prstGeom prst="rect">
            <a:avLst/>
          </a:prstGeom>
        </p:spPr>
      </p:pic>
      <p:sp>
        <p:nvSpPr>
          <p:cNvPr id="6" name="Title 1"/>
          <p:cNvSpPr>
            <a:spLocks noGrp="1"/>
          </p:cNvSpPr>
          <p:nvPr>
            <p:ph type="title"/>
          </p:nvPr>
        </p:nvSpPr>
        <p:spPr/>
        <p:txBody>
          <a:bodyPr/>
          <a:lstStyle/>
          <a:p>
            <a:r>
              <a:rPr lang="en-US" dirty="0"/>
              <a:t>Operating systems (OS)</a:t>
            </a:r>
          </a:p>
        </p:txBody>
      </p:sp>
      <p:sp>
        <p:nvSpPr>
          <p:cNvPr id="3" name="Content Placeholder 2">
            <a:extLst>
              <a:ext uri="{FF2B5EF4-FFF2-40B4-BE49-F238E27FC236}">
                <a16:creationId xmlns:a16="http://schemas.microsoft.com/office/drawing/2014/main" id="{80C6A9B9-049B-954E-88E4-BD10164CD8AA}"/>
              </a:ext>
            </a:extLst>
          </p:cNvPr>
          <p:cNvSpPr>
            <a:spLocks noGrp="1"/>
          </p:cNvSpPr>
          <p:nvPr>
            <p:ph idx="1"/>
          </p:nvPr>
        </p:nvSpPr>
        <p:spPr>
          <a:xfrm>
            <a:off x="762000" y="1651000"/>
            <a:ext cx="5466184" cy="3429000"/>
          </a:xfrm>
        </p:spPr>
        <p:txBody>
          <a:bodyPr/>
          <a:lstStyle/>
          <a:p>
            <a:r>
              <a:rPr lang="en-GB" dirty="0"/>
              <a:t>Software that manages computer hardware</a:t>
            </a:r>
          </a:p>
          <a:p>
            <a:pPr lvl="1"/>
            <a:r>
              <a:rPr lang="en-GB" dirty="0"/>
              <a:t>input from keyboard and pointing devices.</a:t>
            </a:r>
          </a:p>
          <a:p>
            <a:pPr lvl="1"/>
            <a:r>
              <a:rPr lang="en-GB" dirty="0"/>
              <a:t>output to screen (or file).</a:t>
            </a:r>
          </a:p>
          <a:p>
            <a:pPr lvl="1"/>
            <a:r>
              <a:rPr lang="en-GB" dirty="0"/>
              <a:t>keeps track of, reads and writes files.</a:t>
            </a:r>
          </a:p>
          <a:p>
            <a:r>
              <a:rPr lang="en-GB" dirty="0"/>
              <a:t>Provides common services for computer programs</a:t>
            </a:r>
          </a:p>
          <a:p>
            <a:pPr lvl="1"/>
            <a:endParaRPr lang="en-GB" dirty="0"/>
          </a:p>
        </p:txBody>
      </p:sp>
    </p:spTree>
    <p:extLst>
      <p:ext uri="{BB962C8B-B14F-4D97-AF65-F5344CB8AC3E}">
        <p14:creationId xmlns:p14="http://schemas.microsoft.com/office/powerpoint/2010/main" val="61878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83149-E5F7-3B4D-AAC4-E1962CAEF6C0}"/>
              </a:ext>
            </a:extLst>
          </p:cNvPr>
          <p:cNvSpPr>
            <a:spLocks noGrp="1"/>
          </p:cNvSpPr>
          <p:nvPr>
            <p:ph type="title"/>
          </p:nvPr>
        </p:nvSpPr>
        <p:spPr/>
        <p:txBody>
          <a:bodyPr/>
          <a:lstStyle/>
          <a:p>
            <a:r>
              <a:rPr lang="en-GB" dirty="0"/>
              <a:t>UNIX the mother of (almost) all OS</a:t>
            </a:r>
          </a:p>
        </p:txBody>
      </p:sp>
      <p:sp>
        <p:nvSpPr>
          <p:cNvPr id="3" name="Marcador de contenido 2"/>
          <p:cNvSpPr>
            <a:spLocks noGrp="1"/>
          </p:cNvSpPr>
          <p:nvPr>
            <p:ph sz="half" idx="1"/>
          </p:nvPr>
        </p:nvSpPr>
        <p:spPr/>
        <p:txBody>
          <a:bodyPr>
            <a:normAutofit lnSpcReduction="10000"/>
          </a:bodyPr>
          <a:lstStyle/>
          <a:p>
            <a:pPr>
              <a:buFont typeface="Arial" panose="020B0604020202020204" pitchFamily="34" charset="0"/>
              <a:buChar char="•"/>
            </a:pPr>
            <a:r>
              <a:rPr lang="en-US" dirty="0"/>
              <a:t>UNIX was Initially developed in 1969 (Bell Labs / AT&amp;T)</a:t>
            </a:r>
          </a:p>
          <a:p>
            <a:pPr>
              <a:buFont typeface="Arial" panose="020B0604020202020204" pitchFamily="34" charset="0"/>
              <a:buChar char="•"/>
            </a:pPr>
            <a:r>
              <a:rPr lang="en-US" dirty="0"/>
              <a:t>Coded mostly in C (also developed by AT&amp;T)</a:t>
            </a:r>
          </a:p>
          <a:p>
            <a:pPr>
              <a:buFont typeface="Arial" panose="020B0604020202020204" pitchFamily="34" charset="0"/>
              <a:buChar char="•"/>
            </a:pPr>
            <a:r>
              <a:rPr lang="en-US" b="1" dirty="0"/>
              <a:t>Multi-tasking</a:t>
            </a:r>
            <a:r>
              <a:rPr lang="en-US" dirty="0"/>
              <a:t> (resources are shared)</a:t>
            </a:r>
          </a:p>
          <a:p>
            <a:pPr>
              <a:buFont typeface="Arial" panose="020B0604020202020204" pitchFamily="34" charset="0"/>
              <a:buChar char="•"/>
            </a:pPr>
            <a:r>
              <a:rPr lang="en-US" b="1" dirty="0"/>
              <a:t>Multiuser</a:t>
            </a:r>
            <a:r>
              <a:rPr lang="en-US" dirty="0"/>
              <a:t> (can handle many users simultaneously) </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6" name="Content Placeholder 5">
            <a:extLst>
              <a:ext uri="{FF2B5EF4-FFF2-40B4-BE49-F238E27FC236}">
                <a16:creationId xmlns:a16="http://schemas.microsoft.com/office/drawing/2014/main" id="{66DAC82D-60B1-C44C-BE70-A519989B6A50}"/>
              </a:ext>
            </a:extLst>
          </p:cNvPr>
          <p:cNvSpPr>
            <a:spLocks noGrp="1"/>
          </p:cNvSpPr>
          <p:nvPr>
            <p:ph sz="half" idx="2"/>
          </p:nvPr>
        </p:nvSpPr>
        <p:spPr>
          <a:xfrm>
            <a:off x="5372100" y="3846963"/>
            <a:ext cx="3771900" cy="411849"/>
          </a:xfrm>
        </p:spPr>
        <p:txBody>
          <a:bodyPr>
            <a:noAutofit/>
          </a:bodyPr>
          <a:lstStyle/>
          <a:p>
            <a:pPr marL="0" indent="0">
              <a:buNone/>
            </a:pPr>
            <a:r>
              <a:rPr lang="en-GB" sz="1600" dirty="0">
                <a:hlinkClick r:id="rId2" tooltip="Ken Thompson"/>
              </a:rPr>
              <a:t>KenThompson</a:t>
            </a:r>
            <a:r>
              <a:rPr lang="en-GB" sz="1600" dirty="0"/>
              <a:t> and </a:t>
            </a:r>
            <a:r>
              <a:rPr lang="en-GB" sz="1600" dirty="0">
                <a:hlinkClick r:id="rId3" tooltip="Dennis Ritchie"/>
              </a:rPr>
              <a:t>Dennis Ritchie</a:t>
            </a:r>
            <a:r>
              <a:rPr lang="en-GB" sz="1600" dirty="0"/>
              <a:t>, two of the UNIX developers </a:t>
            </a:r>
          </a:p>
        </p:txBody>
      </p:sp>
      <p:pic>
        <p:nvPicPr>
          <p:cNvPr id="7" name="Picture 6">
            <a:extLst>
              <a:ext uri="{FF2B5EF4-FFF2-40B4-BE49-F238E27FC236}">
                <a16:creationId xmlns:a16="http://schemas.microsoft.com/office/drawing/2014/main" id="{F5F7BDC8-E5DD-6D4D-A5BC-665CB8BD9355}"/>
              </a:ext>
            </a:extLst>
          </p:cNvPr>
          <p:cNvPicPr>
            <a:picLocks noChangeAspect="1"/>
          </p:cNvPicPr>
          <p:nvPr/>
        </p:nvPicPr>
        <p:blipFill>
          <a:blip r:embed="rId4"/>
          <a:stretch>
            <a:fillRect/>
          </a:stretch>
        </p:blipFill>
        <p:spPr>
          <a:xfrm>
            <a:off x="5372100" y="1651000"/>
            <a:ext cx="3241675" cy="2095628"/>
          </a:xfrm>
          <a:prstGeom prst="rect">
            <a:avLst/>
          </a:prstGeom>
        </p:spPr>
      </p:pic>
    </p:spTree>
    <p:extLst>
      <p:ext uri="{BB962C8B-B14F-4D97-AF65-F5344CB8AC3E}">
        <p14:creationId xmlns:p14="http://schemas.microsoft.com/office/powerpoint/2010/main" val="20090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17417-CEC7-374A-ADF8-B0EE6EF758F6}"/>
              </a:ext>
            </a:extLst>
          </p:cNvPr>
          <p:cNvSpPr>
            <a:spLocks noGrp="1"/>
          </p:cNvSpPr>
          <p:nvPr>
            <p:ph type="title"/>
          </p:nvPr>
        </p:nvSpPr>
        <p:spPr/>
        <p:txBody>
          <a:bodyPr/>
          <a:lstStyle/>
          <a:p>
            <a:r>
              <a:rPr lang="en-GB" dirty="0"/>
              <a:t>The UNIX philosophy</a:t>
            </a:r>
          </a:p>
        </p:txBody>
      </p:sp>
      <p:sp>
        <p:nvSpPr>
          <p:cNvPr id="3" name="Content Placeholder 2">
            <a:extLst>
              <a:ext uri="{FF2B5EF4-FFF2-40B4-BE49-F238E27FC236}">
                <a16:creationId xmlns:a16="http://schemas.microsoft.com/office/drawing/2014/main" id="{3C1BE4D0-FE64-E441-A238-F224205B6B07}"/>
              </a:ext>
            </a:extLst>
          </p:cNvPr>
          <p:cNvSpPr>
            <a:spLocks noGrp="1"/>
          </p:cNvSpPr>
          <p:nvPr>
            <p:ph idx="1"/>
          </p:nvPr>
        </p:nvSpPr>
        <p:spPr>
          <a:xfrm>
            <a:off x="762000" y="1651000"/>
            <a:ext cx="6330280" cy="3870796"/>
          </a:xfrm>
        </p:spPr>
        <p:txBody>
          <a:bodyPr>
            <a:normAutofit/>
          </a:bodyPr>
          <a:lstStyle/>
          <a:p>
            <a:r>
              <a:rPr lang="en-GB" dirty="0"/>
              <a:t>The success of the UNIX framework is because of the philosophy behind the development</a:t>
            </a:r>
          </a:p>
          <a:p>
            <a:pPr lvl="1"/>
            <a:r>
              <a:rPr lang="en-GB" dirty="0"/>
              <a:t>Write programs that do </a:t>
            </a:r>
            <a:r>
              <a:rPr lang="en-GB" b="1" dirty="0"/>
              <a:t>one</a:t>
            </a:r>
            <a:r>
              <a:rPr lang="en-GB" dirty="0"/>
              <a:t> thing and </a:t>
            </a:r>
            <a:r>
              <a:rPr lang="en-GB" b="1" dirty="0"/>
              <a:t>do it well</a:t>
            </a:r>
            <a:r>
              <a:rPr lang="en-GB" dirty="0"/>
              <a:t>.</a:t>
            </a:r>
          </a:p>
          <a:p>
            <a:pPr lvl="1"/>
            <a:r>
              <a:rPr lang="en-GB" dirty="0"/>
              <a:t>Write programs that will </a:t>
            </a:r>
            <a:r>
              <a:rPr lang="en-GB" b="1" dirty="0"/>
              <a:t>work together.</a:t>
            </a:r>
          </a:p>
          <a:p>
            <a:pPr lvl="1"/>
            <a:r>
              <a:rPr lang="en-GB" dirty="0"/>
              <a:t>Write programs to handle </a:t>
            </a:r>
            <a:r>
              <a:rPr lang="en-GB" b="1" dirty="0"/>
              <a:t>text</a:t>
            </a:r>
            <a:r>
              <a:rPr lang="en-GB" dirty="0"/>
              <a:t> streams, because that is a universal interface.</a:t>
            </a:r>
          </a:p>
        </p:txBody>
      </p:sp>
    </p:spTree>
    <p:extLst>
      <p:ext uri="{BB962C8B-B14F-4D97-AF65-F5344CB8AC3E}">
        <p14:creationId xmlns:p14="http://schemas.microsoft.com/office/powerpoint/2010/main" val="414020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9D98-2CE6-9A44-A21C-DEFA53A1E155}"/>
              </a:ext>
            </a:extLst>
          </p:cNvPr>
          <p:cNvSpPr>
            <a:spLocks noGrp="1"/>
          </p:cNvSpPr>
          <p:nvPr>
            <p:ph type="title"/>
          </p:nvPr>
        </p:nvSpPr>
        <p:spPr/>
        <p:txBody>
          <a:bodyPr/>
          <a:lstStyle/>
          <a:p>
            <a:r>
              <a:rPr lang="en-GB" dirty="0"/>
              <a:t>Demystifying files</a:t>
            </a:r>
          </a:p>
        </p:txBody>
      </p:sp>
      <p:sp>
        <p:nvSpPr>
          <p:cNvPr id="3" name="Content Placeholder 2">
            <a:extLst>
              <a:ext uri="{FF2B5EF4-FFF2-40B4-BE49-F238E27FC236}">
                <a16:creationId xmlns:a16="http://schemas.microsoft.com/office/drawing/2014/main" id="{BED0910D-DF56-1043-9406-D0891D962EEF}"/>
              </a:ext>
            </a:extLst>
          </p:cNvPr>
          <p:cNvSpPr>
            <a:spLocks noGrp="1"/>
          </p:cNvSpPr>
          <p:nvPr>
            <p:ph idx="1"/>
          </p:nvPr>
        </p:nvSpPr>
        <p:spPr>
          <a:xfrm>
            <a:off x="628651" y="1654969"/>
            <a:ext cx="4519413" cy="3263504"/>
          </a:xfrm>
        </p:spPr>
        <p:txBody>
          <a:bodyPr>
            <a:normAutofit/>
          </a:bodyPr>
          <a:lstStyle/>
          <a:p>
            <a:r>
              <a:rPr lang="en-GB" dirty="0"/>
              <a:t>Many files used in bioinformatics are just </a:t>
            </a:r>
            <a:r>
              <a:rPr lang="en-GB" b="1" dirty="0"/>
              <a:t>text</a:t>
            </a:r>
            <a:r>
              <a:rPr lang="en-GB" dirty="0"/>
              <a:t> files. </a:t>
            </a:r>
          </a:p>
          <a:p>
            <a:r>
              <a:rPr lang="en-GB" dirty="0"/>
              <a:t>Extension given to the file reflects the format, or how the “internal layout” of that file is. </a:t>
            </a:r>
          </a:p>
          <a:p>
            <a:r>
              <a:rPr lang="en-GB" dirty="0"/>
              <a:t>Often the format is formulated as set of rules that tells the user what the file should contain and how it should be organised</a:t>
            </a:r>
          </a:p>
        </p:txBody>
      </p:sp>
      <p:pic>
        <p:nvPicPr>
          <p:cNvPr id="5" name="Picture 4">
            <a:extLst>
              <a:ext uri="{FF2B5EF4-FFF2-40B4-BE49-F238E27FC236}">
                <a16:creationId xmlns:a16="http://schemas.microsoft.com/office/drawing/2014/main" id="{1591C881-3038-4643-9CE4-F745A03E2C18}"/>
              </a:ext>
            </a:extLst>
          </p:cNvPr>
          <p:cNvPicPr>
            <a:picLocks noChangeAspect="1"/>
          </p:cNvPicPr>
          <p:nvPr/>
        </p:nvPicPr>
        <p:blipFill>
          <a:blip r:embed="rId2"/>
          <a:stretch>
            <a:fillRect/>
          </a:stretch>
        </p:blipFill>
        <p:spPr>
          <a:xfrm>
            <a:off x="5166940" y="1923279"/>
            <a:ext cx="3795002" cy="1574413"/>
          </a:xfrm>
          <a:prstGeom prst="rect">
            <a:avLst/>
          </a:prstGeom>
        </p:spPr>
      </p:pic>
      <p:sp>
        <p:nvSpPr>
          <p:cNvPr id="4" name="TextBox 3">
            <a:extLst>
              <a:ext uri="{FF2B5EF4-FFF2-40B4-BE49-F238E27FC236}">
                <a16:creationId xmlns:a16="http://schemas.microsoft.com/office/drawing/2014/main" id="{9DB853FB-54F8-224C-8922-0AE95CE1DD1D}"/>
              </a:ext>
            </a:extLst>
          </p:cNvPr>
          <p:cNvSpPr txBox="1"/>
          <p:nvPr/>
        </p:nvSpPr>
        <p:spPr>
          <a:xfrm>
            <a:off x="5705276" y="3758858"/>
            <a:ext cx="2448272" cy="1323439"/>
          </a:xfrm>
          <a:prstGeom prst="rect">
            <a:avLst/>
          </a:prstGeom>
          <a:noFill/>
        </p:spPr>
        <p:txBody>
          <a:bodyPr wrap="square" rtlCol="0">
            <a:spAutoFit/>
          </a:bodyPr>
          <a:lstStyle/>
          <a:p>
            <a:r>
              <a:rPr lang="en-GB" dirty="0"/>
              <a:t>&gt;Seq1</a:t>
            </a:r>
          </a:p>
          <a:p>
            <a:r>
              <a:rPr lang="en-GB" dirty="0"/>
              <a:t>ATGGTATGACCATGT</a:t>
            </a:r>
          </a:p>
          <a:p>
            <a:r>
              <a:rPr lang="en-GB" dirty="0"/>
              <a:t>&gt;Seq2</a:t>
            </a:r>
          </a:p>
          <a:p>
            <a:r>
              <a:rPr lang="en-GB" dirty="0"/>
              <a:t>ATGGTGGCTTGCTG</a:t>
            </a:r>
          </a:p>
          <a:p>
            <a:endParaRPr lang="en-GB" dirty="0"/>
          </a:p>
        </p:txBody>
      </p:sp>
    </p:spTree>
    <p:extLst>
      <p:ext uri="{BB962C8B-B14F-4D97-AF65-F5344CB8AC3E}">
        <p14:creationId xmlns:p14="http://schemas.microsoft.com/office/powerpoint/2010/main" val="366678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9D98-2CE6-9A44-A21C-DEFA53A1E155}"/>
              </a:ext>
            </a:extLst>
          </p:cNvPr>
          <p:cNvSpPr>
            <a:spLocks noGrp="1"/>
          </p:cNvSpPr>
          <p:nvPr>
            <p:ph type="title"/>
          </p:nvPr>
        </p:nvSpPr>
        <p:spPr/>
        <p:txBody>
          <a:bodyPr/>
          <a:lstStyle/>
          <a:p>
            <a:r>
              <a:rPr lang="en-GB" dirty="0"/>
              <a:t>Demystifying files</a:t>
            </a:r>
          </a:p>
        </p:txBody>
      </p:sp>
      <p:sp>
        <p:nvSpPr>
          <p:cNvPr id="3" name="Content Placeholder 2">
            <a:extLst>
              <a:ext uri="{FF2B5EF4-FFF2-40B4-BE49-F238E27FC236}">
                <a16:creationId xmlns:a16="http://schemas.microsoft.com/office/drawing/2014/main" id="{BED0910D-DF56-1043-9406-D0891D962EEF}"/>
              </a:ext>
            </a:extLst>
          </p:cNvPr>
          <p:cNvSpPr>
            <a:spLocks noGrp="1"/>
          </p:cNvSpPr>
          <p:nvPr>
            <p:ph idx="1"/>
          </p:nvPr>
        </p:nvSpPr>
        <p:spPr>
          <a:xfrm>
            <a:off x="628651" y="1654969"/>
            <a:ext cx="4519413" cy="3263504"/>
          </a:xfrm>
        </p:spPr>
        <p:txBody>
          <a:bodyPr>
            <a:normAutofit/>
          </a:bodyPr>
          <a:lstStyle/>
          <a:p>
            <a:r>
              <a:rPr lang="en-GB" dirty="0" err="1"/>
              <a:t>Fasta</a:t>
            </a:r>
            <a:r>
              <a:rPr lang="en-GB" dirty="0"/>
              <a:t> - simplest form</a:t>
            </a:r>
          </a:p>
          <a:p>
            <a:pPr lvl="1"/>
            <a:r>
              <a:rPr lang="en-GB" dirty="0"/>
              <a:t>Two lines per sequence</a:t>
            </a:r>
          </a:p>
          <a:p>
            <a:endParaRPr lang="en-GB" dirty="0"/>
          </a:p>
          <a:p>
            <a:endParaRPr lang="en-GB" dirty="0"/>
          </a:p>
          <a:p>
            <a:r>
              <a:rPr lang="en-GB" dirty="0" err="1"/>
              <a:t>Fastq</a:t>
            </a:r>
            <a:r>
              <a:rPr lang="en-GB" dirty="0"/>
              <a:t> - </a:t>
            </a:r>
          </a:p>
          <a:p>
            <a:pPr lvl="1"/>
            <a:r>
              <a:rPr lang="en-GB" dirty="0"/>
              <a:t>Four lines per s</a:t>
            </a:r>
          </a:p>
        </p:txBody>
      </p:sp>
      <p:pic>
        <p:nvPicPr>
          <p:cNvPr id="5" name="Picture 4">
            <a:extLst>
              <a:ext uri="{FF2B5EF4-FFF2-40B4-BE49-F238E27FC236}">
                <a16:creationId xmlns:a16="http://schemas.microsoft.com/office/drawing/2014/main" id="{1591C881-3038-4643-9CE4-F745A03E2C18}"/>
              </a:ext>
            </a:extLst>
          </p:cNvPr>
          <p:cNvPicPr>
            <a:picLocks noChangeAspect="1"/>
          </p:cNvPicPr>
          <p:nvPr/>
        </p:nvPicPr>
        <p:blipFill>
          <a:blip r:embed="rId2"/>
          <a:stretch>
            <a:fillRect/>
          </a:stretch>
        </p:blipFill>
        <p:spPr>
          <a:xfrm>
            <a:off x="5148064" y="1645325"/>
            <a:ext cx="3795002" cy="1574413"/>
          </a:xfrm>
          <a:prstGeom prst="rect">
            <a:avLst/>
          </a:prstGeom>
        </p:spPr>
      </p:pic>
      <p:sp>
        <p:nvSpPr>
          <p:cNvPr id="4" name="TextBox 3">
            <a:extLst>
              <a:ext uri="{FF2B5EF4-FFF2-40B4-BE49-F238E27FC236}">
                <a16:creationId xmlns:a16="http://schemas.microsoft.com/office/drawing/2014/main" id="{9DB853FB-54F8-224C-8922-0AE95CE1DD1D}"/>
              </a:ext>
            </a:extLst>
          </p:cNvPr>
          <p:cNvSpPr txBox="1"/>
          <p:nvPr/>
        </p:nvSpPr>
        <p:spPr>
          <a:xfrm>
            <a:off x="6080005" y="3865612"/>
            <a:ext cx="2448272" cy="1323439"/>
          </a:xfrm>
          <a:prstGeom prst="rect">
            <a:avLst/>
          </a:prstGeom>
          <a:noFill/>
        </p:spPr>
        <p:txBody>
          <a:bodyPr wrap="square" rtlCol="0">
            <a:spAutoFit/>
          </a:bodyPr>
          <a:lstStyle/>
          <a:p>
            <a:r>
              <a:rPr lang="en-GB" dirty="0"/>
              <a:t>&gt;Seq1</a:t>
            </a:r>
          </a:p>
          <a:p>
            <a:r>
              <a:rPr lang="en-GB" dirty="0"/>
              <a:t>ATGGTATGACCATGT</a:t>
            </a:r>
          </a:p>
          <a:p>
            <a:r>
              <a:rPr lang="en-GB" dirty="0"/>
              <a:t>&gt;Seq2</a:t>
            </a:r>
          </a:p>
          <a:p>
            <a:r>
              <a:rPr lang="en-GB" dirty="0"/>
              <a:t>ATGGTGGCTTGCTG</a:t>
            </a:r>
          </a:p>
          <a:p>
            <a:endParaRPr lang="en-GB" dirty="0"/>
          </a:p>
        </p:txBody>
      </p:sp>
    </p:spTree>
    <p:extLst>
      <p:ext uri="{BB962C8B-B14F-4D97-AF65-F5344CB8AC3E}">
        <p14:creationId xmlns:p14="http://schemas.microsoft.com/office/powerpoint/2010/main" val="308284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5148064" y="4945732"/>
            <a:ext cx="792088" cy="28803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7" name="Rectangle 6"/>
          <p:cNvSpPr/>
          <p:nvPr/>
        </p:nvSpPr>
        <p:spPr bwMode="auto">
          <a:xfrm>
            <a:off x="7175642" y="3643771"/>
            <a:ext cx="45719" cy="71031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2" name="Title 11">
            <a:extLst>
              <a:ext uri="{FF2B5EF4-FFF2-40B4-BE49-F238E27FC236}">
                <a16:creationId xmlns:a16="http://schemas.microsoft.com/office/drawing/2014/main" id="{274CD37B-FF76-D548-A61E-03474BD81BEF}"/>
              </a:ext>
            </a:extLst>
          </p:cNvPr>
          <p:cNvSpPr>
            <a:spLocks noGrp="1"/>
          </p:cNvSpPr>
          <p:nvPr>
            <p:ph type="title"/>
          </p:nvPr>
        </p:nvSpPr>
        <p:spPr>
          <a:xfrm>
            <a:off x="762001" y="708025"/>
            <a:ext cx="5538192" cy="954088"/>
          </a:xfrm>
        </p:spPr>
        <p:txBody>
          <a:bodyPr/>
          <a:lstStyle/>
          <a:p>
            <a:r>
              <a:rPr lang="en-GB" dirty="0"/>
              <a:t>Linux</a:t>
            </a:r>
          </a:p>
        </p:txBody>
      </p:sp>
      <p:sp>
        <p:nvSpPr>
          <p:cNvPr id="14" name="Content Placeholder 13">
            <a:extLst>
              <a:ext uri="{FF2B5EF4-FFF2-40B4-BE49-F238E27FC236}">
                <a16:creationId xmlns:a16="http://schemas.microsoft.com/office/drawing/2014/main" id="{F0CC3D78-A405-D249-9DC1-27CCF7E3C6B3}"/>
              </a:ext>
            </a:extLst>
          </p:cNvPr>
          <p:cNvSpPr>
            <a:spLocks noGrp="1"/>
          </p:cNvSpPr>
          <p:nvPr>
            <p:ph idx="1"/>
          </p:nvPr>
        </p:nvSpPr>
        <p:spPr>
          <a:xfrm>
            <a:off x="762001" y="1516732"/>
            <a:ext cx="4242048" cy="3429000"/>
          </a:xfrm>
        </p:spPr>
        <p:txBody>
          <a:bodyPr>
            <a:normAutofit fontScale="92500" lnSpcReduction="20000"/>
          </a:bodyPr>
          <a:lstStyle/>
          <a:p>
            <a:r>
              <a:rPr lang="en-GB" dirty="0"/>
              <a:t>Development started by Linus Torvalds in 1991</a:t>
            </a:r>
          </a:p>
          <a:p>
            <a:r>
              <a:rPr lang="en-GB" dirty="0"/>
              <a:t>UNIX clone</a:t>
            </a:r>
          </a:p>
          <a:p>
            <a:r>
              <a:rPr lang="en-GB" dirty="0"/>
              <a:t>Free and open Source </a:t>
            </a:r>
          </a:p>
          <a:p>
            <a:r>
              <a:rPr lang="en-GB" dirty="0"/>
              <a:t>Now comes in many variants</a:t>
            </a:r>
          </a:p>
          <a:p>
            <a:pPr lvl="1"/>
            <a:r>
              <a:rPr lang="en-GB" dirty="0"/>
              <a:t>Ubuntu</a:t>
            </a:r>
          </a:p>
          <a:p>
            <a:pPr lvl="1"/>
            <a:r>
              <a:rPr lang="en-GB" dirty="0"/>
              <a:t>Debian</a:t>
            </a:r>
          </a:p>
          <a:p>
            <a:pPr lvl="1"/>
            <a:r>
              <a:rPr lang="en-GB" dirty="0"/>
              <a:t>Centos</a:t>
            </a:r>
          </a:p>
          <a:p>
            <a:pPr lvl="1"/>
            <a:r>
              <a:rPr lang="en-GB" dirty="0"/>
              <a:t>++++++</a:t>
            </a:r>
          </a:p>
          <a:p>
            <a:r>
              <a:rPr lang="en-GB" dirty="0"/>
              <a:t>Some variants are portable enough to be installed on a </a:t>
            </a:r>
            <a:r>
              <a:rPr lang="en-GB" dirty="0" err="1"/>
              <a:t>usb</a:t>
            </a:r>
            <a:r>
              <a:rPr lang="en-GB" dirty="0"/>
              <a:t> </a:t>
            </a:r>
            <a:r>
              <a:rPr lang="en-GB" dirty="0" err="1"/>
              <a:t>pendrive</a:t>
            </a:r>
            <a:r>
              <a:rPr lang="en-GB" dirty="0"/>
              <a:t>. </a:t>
            </a:r>
          </a:p>
        </p:txBody>
      </p:sp>
      <p:pic>
        <p:nvPicPr>
          <p:cNvPr id="16" name="Picture 15">
            <a:extLst>
              <a:ext uri="{FF2B5EF4-FFF2-40B4-BE49-F238E27FC236}">
                <a16:creationId xmlns:a16="http://schemas.microsoft.com/office/drawing/2014/main" id="{D2A86B07-1B6A-DD4C-82EF-F384DEBA9001}"/>
              </a:ext>
            </a:extLst>
          </p:cNvPr>
          <p:cNvPicPr>
            <a:picLocks noChangeAspect="1"/>
          </p:cNvPicPr>
          <p:nvPr/>
        </p:nvPicPr>
        <p:blipFill>
          <a:blip r:embed="rId3"/>
          <a:stretch>
            <a:fillRect/>
          </a:stretch>
        </p:blipFill>
        <p:spPr>
          <a:xfrm>
            <a:off x="4838688" y="1080803"/>
            <a:ext cx="4139952" cy="2069976"/>
          </a:xfrm>
          <a:prstGeom prst="rect">
            <a:avLst/>
          </a:prstGeom>
        </p:spPr>
      </p:pic>
      <p:sp>
        <p:nvSpPr>
          <p:cNvPr id="17" name="TextBox 16">
            <a:extLst>
              <a:ext uri="{FF2B5EF4-FFF2-40B4-BE49-F238E27FC236}">
                <a16:creationId xmlns:a16="http://schemas.microsoft.com/office/drawing/2014/main" id="{7097E109-3A43-D649-A9CE-DD82E062593F}"/>
              </a:ext>
            </a:extLst>
          </p:cNvPr>
          <p:cNvSpPr txBox="1"/>
          <p:nvPr/>
        </p:nvSpPr>
        <p:spPr>
          <a:xfrm>
            <a:off x="5148064" y="3339407"/>
            <a:ext cx="2872579" cy="584775"/>
          </a:xfrm>
          <a:prstGeom prst="rect">
            <a:avLst/>
          </a:prstGeom>
          <a:noFill/>
        </p:spPr>
        <p:txBody>
          <a:bodyPr wrap="square" rtlCol="0">
            <a:spAutoFit/>
          </a:bodyPr>
          <a:lstStyle/>
          <a:p>
            <a:r>
              <a:rPr lang="en-GB" dirty="0"/>
              <a:t>Linus Torvalds with the first Linux kernel  in 1991</a:t>
            </a:r>
          </a:p>
        </p:txBody>
      </p:sp>
      <p:pic>
        <p:nvPicPr>
          <p:cNvPr id="19" name="Picture 18">
            <a:extLst>
              <a:ext uri="{FF2B5EF4-FFF2-40B4-BE49-F238E27FC236}">
                <a16:creationId xmlns:a16="http://schemas.microsoft.com/office/drawing/2014/main" id="{DDA56D5F-7E6E-CF42-97F3-AA27E059A06B}"/>
              </a:ext>
            </a:extLst>
          </p:cNvPr>
          <p:cNvPicPr>
            <a:picLocks noChangeAspect="1"/>
          </p:cNvPicPr>
          <p:nvPr/>
        </p:nvPicPr>
        <p:blipFill>
          <a:blip r:embed="rId4"/>
          <a:stretch>
            <a:fillRect/>
          </a:stretch>
        </p:blipFill>
        <p:spPr>
          <a:xfrm>
            <a:off x="6963283" y="3072841"/>
            <a:ext cx="2173967" cy="2562479"/>
          </a:xfrm>
          <a:prstGeom prst="rect">
            <a:avLst/>
          </a:prstGeom>
        </p:spPr>
      </p:pic>
    </p:spTree>
    <p:extLst>
      <p:ext uri="{BB962C8B-B14F-4D97-AF65-F5344CB8AC3E}">
        <p14:creationId xmlns:p14="http://schemas.microsoft.com/office/powerpoint/2010/main" val="208668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C23DB-B344-C84D-9E8B-1714ADB7CD25}"/>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B06F6A03-3F4A-CC46-93D0-95169600ABA5}"/>
              </a:ext>
            </a:extLst>
          </p:cNvPr>
          <p:cNvPicPr>
            <a:picLocks noGrp="1" noChangeAspect="1"/>
          </p:cNvPicPr>
          <p:nvPr>
            <p:ph idx="1"/>
          </p:nvPr>
        </p:nvPicPr>
        <p:blipFill>
          <a:blip r:embed="rId3"/>
          <a:stretch>
            <a:fillRect/>
          </a:stretch>
        </p:blipFill>
        <p:spPr>
          <a:xfrm>
            <a:off x="762000" y="490190"/>
            <a:ext cx="6598771" cy="4734619"/>
          </a:xfrm>
        </p:spPr>
      </p:pic>
      <p:sp>
        <p:nvSpPr>
          <p:cNvPr id="8" name="TextBox 7">
            <a:extLst>
              <a:ext uri="{FF2B5EF4-FFF2-40B4-BE49-F238E27FC236}">
                <a16:creationId xmlns:a16="http://schemas.microsoft.com/office/drawing/2014/main" id="{803AA47C-6A4E-8E4C-8B94-AADA3D5893E0}"/>
              </a:ext>
            </a:extLst>
          </p:cNvPr>
          <p:cNvSpPr txBox="1"/>
          <p:nvPr/>
        </p:nvSpPr>
        <p:spPr>
          <a:xfrm>
            <a:off x="384584" y="5224809"/>
            <a:ext cx="8676456" cy="338554"/>
          </a:xfrm>
          <a:prstGeom prst="rect">
            <a:avLst/>
          </a:prstGeom>
          <a:noFill/>
        </p:spPr>
        <p:txBody>
          <a:bodyPr wrap="square" rtlCol="0">
            <a:spAutoFit/>
          </a:bodyPr>
          <a:lstStyle/>
          <a:p>
            <a:r>
              <a:rPr lang="en-GB" dirty="0"/>
              <a:t>For more about the relation between UNIX and Linux: https://</a:t>
            </a:r>
            <a:r>
              <a:rPr lang="en-GB" dirty="0" err="1"/>
              <a:t>youtu.be</a:t>
            </a:r>
            <a:r>
              <a:rPr lang="en-GB" dirty="0"/>
              <a:t>/</a:t>
            </a:r>
            <a:r>
              <a:rPr lang="en-GB" dirty="0" err="1"/>
              <a:t>jowCUo_UGts</a:t>
            </a:r>
            <a:endParaRPr lang="en-GB" dirty="0"/>
          </a:p>
        </p:txBody>
      </p:sp>
    </p:spTree>
    <p:extLst>
      <p:ext uri="{BB962C8B-B14F-4D97-AF65-F5344CB8AC3E}">
        <p14:creationId xmlns:p14="http://schemas.microsoft.com/office/powerpoint/2010/main" val="1095143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62000" y="769268"/>
            <a:ext cx="7924800" cy="4310732"/>
          </a:xfrm>
        </p:spPr>
        <p:txBody>
          <a:bodyPr>
            <a:normAutofit fontScale="92500" lnSpcReduction="10000"/>
          </a:bodyPr>
          <a:lstStyle/>
          <a:p>
            <a:pPr>
              <a:buFont typeface="Arial" panose="020B0604020202020204" pitchFamily="34" charset="0"/>
              <a:buChar char="•"/>
            </a:pPr>
            <a:r>
              <a:rPr lang="en-US" dirty="0"/>
              <a:t>Advantages with Linux</a:t>
            </a:r>
          </a:p>
          <a:p>
            <a:pPr lvl="1">
              <a:buFont typeface="Arial" panose="020B0604020202020204" pitchFamily="34" charset="0"/>
              <a:buChar char="•"/>
            </a:pPr>
            <a:r>
              <a:rPr lang="en-US" dirty="0"/>
              <a:t>Stability</a:t>
            </a:r>
          </a:p>
          <a:p>
            <a:pPr lvl="1">
              <a:buFont typeface="Arial" panose="020B0604020202020204" pitchFamily="34" charset="0"/>
              <a:buChar char="•"/>
            </a:pPr>
            <a:r>
              <a:rPr lang="en-US" dirty="0"/>
              <a:t>Security</a:t>
            </a:r>
          </a:p>
          <a:p>
            <a:pPr lvl="1">
              <a:buFont typeface="Arial" panose="020B0604020202020204" pitchFamily="34" charset="0"/>
              <a:buChar char="•"/>
            </a:pPr>
            <a:r>
              <a:rPr lang="en-US" dirty="0"/>
              <a:t>Good control of users and processes</a:t>
            </a:r>
          </a:p>
          <a:p>
            <a:pPr lvl="1">
              <a:buFont typeface="Arial" panose="020B0604020202020204" pitchFamily="34" charset="0"/>
              <a:buChar char="•"/>
            </a:pPr>
            <a:r>
              <a:rPr lang="en-US" dirty="0"/>
              <a:t>Can handle large computing load</a:t>
            </a:r>
          </a:p>
          <a:p>
            <a:pPr lvl="1">
              <a:buFont typeface="Arial" panose="020B0604020202020204" pitchFamily="34" charset="0"/>
              <a:buChar char="•"/>
            </a:pPr>
            <a:r>
              <a:rPr lang="en-US" dirty="0"/>
              <a:t>Open Source (you can see and modify the code)</a:t>
            </a:r>
          </a:p>
          <a:p>
            <a:pPr lvl="1">
              <a:buFont typeface="Arial" panose="020B0604020202020204" pitchFamily="34" charset="0"/>
              <a:buChar char="•"/>
            </a:pPr>
            <a:r>
              <a:rPr lang="en-US" dirty="0"/>
              <a:t>Several free options (Ubuntu, </a:t>
            </a:r>
            <a:r>
              <a:rPr lang="en-US" dirty="0" err="1"/>
              <a:t>CentOS</a:t>
            </a:r>
            <a:r>
              <a:rPr lang="en-US" dirty="0"/>
              <a:t>, </a:t>
            </a:r>
            <a:r>
              <a:rPr lang="en-US" dirty="0" err="1"/>
              <a:t>Debian</a:t>
            </a:r>
            <a:r>
              <a:rPr lang="en-US" dirty="0"/>
              <a:t>, etc.)</a:t>
            </a:r>
          </a:p>
          <a:p>
            <a:pPr lvl="1">
              <a:buFont typeface="Arial" panose="020B0604020202020204" pitchFamily="34" charset="0"/>
              <a:buChar char="•"/>
            </a:pPr>
            <a:r>
              <a:rPr lang="en-US" dirty="0"/>
              <a:t>Large community of developers</a:t>
            </a:r>
          </a:p>
          <a:p>
            <a:pPr lvl="1">
              <a:buFont typeface="Arial" panose="020B0604020202020204" pitchFamily="34" charset="0"/>
              <a:buChar char="•"/>
            </a:pPr>
            <a:r>
              <a:rPr lang="en-US" dirty="0"/>
              <a:t>Large amount of free software (specially for </a:t>
            </a:r>
            <a:r>
              <a:rPr lang="en-US" dirty="0" err="1"/>
              <a:t>bioinfo</a:t>
            </a:r>
            <a:r>
              <a:rPr lang="en-US" dirty="0"/>
              <a:t>)</a:t>
            </a:r>
          </a:p>
          <a:p>
            <a:pPr lvl="1">
              <a:buFont typeface="Arial" panose="020B0604020202020204" pitchFamily="34" charset="0"/>
              <a:buChar char="•"/>
            </a:pPr>
            <a:endParaRPr lang="en-US" dirty="0"/>
          </a:p>
          <a:p>
            <a:pPr>
              <a:buFont typeface="Arial" panose="020B0604020202020204" pitchFamily="34" charset="0"/>
              <a:buChar char="•"/>
            </a:pPr>
            <a:r>
              <a:rPr lang="en-US" dirty="0"/>
              <a:t>Disadvantages</a:t>
            </a:r>
          </a:p>
          <a:p>
            <a:pPr lvl="1">
              <a:buFont typeface="Arial" panose="020B0604020202020204" pitchFamily="34" charset="0"/>
              <a:buChar char="•"/>
            </a:pPr>
            <a:r>
              <a:rPr lang="en-US" dirty="0"/>
              <a:t>Some hardware may not be supported</a:t>
            </a:r>
          </a:p>
          <a:p>
            <a:pPr lvl="1">
              <a:buFont typeface="Arial" panose="020B0604020202020204" pitchFamily="34" charset="0"/>
              <a:buChar char="•"/>
            </a:pPr>
            <a:r>
              <a:rPr lang="en-US" dirty="0"/>
              <a:t>Can be less user friendly than other options</a:t>
            </a:r>
          </a:p>
          <a:p>
            <a:pPr lvl="1">
              <a:buFont typeface="Arial" panose="020B0604020202020204" pitchFamily="34" charset="0"/>
              <a:buChar char="•"/>
            </a:pPr>
            <a:r>
              <a:rPr lang="en-US" dirty="0"/>
              <a:t>(For CLI) It’s not point-and-click </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334662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BAF5-F76D-F44A-ABC8-2349FDE94559}"/>
              </a:ext>
            </a:extLst>
          </p:cNvPr>
          <p:cNvSpPr>
            <a:spLocks noGrp="1"/>
          </p:cNvSpPr>
          <p:nvPr>
            <p:ph type="title"/>
          </p:nvPr>
        </p:nvSpPr>
        <p:spPr/>
        <p:txBody>
          <a:bodyPr/>
          <a:lstStyle/>
          <a:p>
            <a:r>
              <a:rPr lang="en-GB" dirty="0"/>
              <a:t>The prevalence of UNIX and Linux</a:t>
            </a:r>
          </a:p>
        </p:txBody>
      </p:sp>
      <p:sp>
        <p:nvSpPr>
          <p:cNvPr id="3" name="Content Placeholder 2">
            <a:extLst>
              <a:ext uri="{FF2B5EF4-FFF2-40B4-BE49-F238E27FC236}">
                <a16:creationId xmlns:a16="http://schemas.microsoft.com/office/drawing/2014/main" id="{1BF5E071-A164-BC41-A051-D7B083C48F63}"/>
              </a:ext>
            </a:extLst>
          </p:cNvPr>
          <p:cNvSpPr>
            <a:spLocks noGrp="1"/>
          </p:cNvSpPr>
          <p:nvPr>
            <p:ph idx="1"/>
          </p:nvPr>
        </p:nvSpPr>
        <p:spPr/>
        <p:txBody>
          <a:bodyPr/>
          <a:lstStyle/>
          <a:p>
            <a:r>
              <a:rPr lang="en-GB" dirty="0"/>
              <a:t>Android phones runs Linux</a:t>
            </a:r>
          </a:p>
          <a:p>
            <a:r>
              <a:rPr lang="en-GB" dirty="0"/>
              <a:t>The MacOS is based on a UNIX clone</a:t>
            </a:r>
          </a:p>
          <a:p>
            <a:r>
              <a:rPr lang="en-GB" dirty="0"/>
              <a:t>The iOS on iPhones is also based un UNIX</a:t>
            </a:r>
          </a:p>
          <a:p>
            <a:r>
              <a:rPr lang="en-GB" dirty="0"/>
              <a:t>The World Wide Web is basically a network of Linux-server</a:t>
            </a:r>
          </a:p>
          <a:p>
            <a:endParaRPr lang="en-GB" dirty="0"/>
          </a:p>
          <a:p>
            <a:r>
              <a:rPr lang="en-GB" dirty="0"/>
              <a:t>Windows computers do </a:t>
            </a:r>
            <a:r>
              <a:rPr lang="en-GB" b="1" dirty="0"/>
              <a:t>not </a:t>
            </a:r>
            <a:r>
              <a:rPr lang="en-GB" dirty="0"/>
              <a:t>use UNIX</a:t>
            </a:r>
          </a:p>
        </p:txBody>
      </p:sp>
    </p:spTree>
    <p:extLst>
      <p:ext uri="{BB962C8B-B14F-4D97-AF65-F5344CB8AC3E}">
        <p14:creationId xmlns:p14="http://schemas.microsoft.com/office/powerpoint/2010/main" val="3778811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5CFB3-BD5F-B249-8CE4-DD56EC9F1B29}"/>
              </a:ext>
            </a:extLst>
          </p:cNvPr>
          <p:cNvSpPr>
            <a:spLocks noGrp="1"/>
          </p:cNvSpPr>
          <p:nvPr>
            <p:ph type="title"/>
          </p:nvPr>
        </p:nvSpPr>
        <p:spPr/>
        <p:txBody>
          <a:bodyPr/>
          <a:lstStyle/>
          <a:p>
            <a:r>
              <a:rPr lang="en-GB" dirty="0"/>
              <a:t>Poll</a:t>
            </a:r>
          </a:p>
        </p:txBody>
      </p:sp>
      <p:sp>
        <p:nvSpPr>
          <p:cNvPr id="3" name="Content Placeholder 2">
            <a:extLst>
              <a:ext uri="{FF2B5EF4-FFF2-40B4-BE49-F238E27FC236}">
                <a16:creationId xmlns:a16="http://schemas.microsoft.com/office/drawing/2014/main" id="{2BC91AEE-222B-4648-9D4F-B433890E490B}"/>
              </a:ext>
            </a:extLst>
          </p:cNvPr>
          <p:cNvSpPr>
            <a:spLocks noGrp="1"/>
          </p:cNvSpPr>
          <p:nvPr>
            <p:ph idx="1"/>
          </p:nvPr>
        </p:nvSpPr>
        <p:spPr/>
        <p:txBody>
          <a:bodyPr/>
          <a:lstStyle/>
          <a:p>
            <a:r>
              <a:rPr lang="en-GB" dirty="0"/>
              <a:t>What kind of computer do you use?</a:t>
            </a:r>
          </a:p>
          <a:p>
            <a:r>
              <a:rPr lang="en-GB" dirty="0"/>
              <a:t>What kind of OS du you run?</a:t>
            </a:r>
          </a:p>
          <a:p>
            <a:pPr lvl="1"/>
            <a:r>
              <a:rPr lang="en-GB" dirty="0"/>
              <a:t>Windows</a:t>
            </a:r>
          </a:p>
          <a:p>
            <a:pPr lvl="1"/>
            <a:r>
              <a:rPr lang="en-GB" dirty="0"/>
              <a:t>Mac</a:t>
            </a:r>
          </a:p>
          <a:p>
            <a:pPr lvl="1"/>
            <a:r>
              <a:rPr lang="en-GB" dirty="0"/>
              <a:t>Linux? </a:t>
            </a:r>
          </a:p>
          <a:p>
            <a:r>
              <a:rPr lang="en-GB" dirty="0"/>
              <a:t>Have you used Linux before?</a:t>
            </a:r>
          </a:p>
          <a:p>
            <a:endParaRPr lang="en-GB" dirty="0"/>
          </a:p>
        </p:txBody>
      </p:sp>
    </p:spTree>
    <p:extLst>
      <p:ext uri="{BB962C8B-B14F-4D97-AF65-F5344CB8AC3E}">
        <p14:creationId xmlns:p14="http://schemas.microsoft.com/office/powerpoint/2010/main" val="3436496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for week 19</a:t>
            </a:r>
          </a:p>
        </p:txBody>
      </p:sp>
      <p:sp>
        <p:nvSpPr>
          <p:cNvPr id="3" name="Content Placeholder 2"/>
          <p:cNvSpPr>
            <a:spLocks noGrp="1"/>
          </p:cNvSpPr>
          <p:nvPr>
            <p:ph idx="1"/>
          </p:nvPr>
        </p:nvSpPr>
        <p:spPr/>
        <p:txBody>
          <a:bodyPr/>
          <a:lstStyle/>
          <a:p>
            <a:r>
              <a:rPr lang="en-US" dirty="0"/>
              <a:t>Introduction to UNIX and Linux</a:t>
            </a:r>
          </a:p>
          <a:p>
            <a:r>
              <a:rPr lang="en-US" dirty="0"/>
              <a:t>Briefly on the Unix shell, basic commands</a:t>
            </a:r>
          </a:p>
          <a:p>
            <a:r>
              <a:rPr lang="en-US" dirty="0"/>
              <a:t>Basic Unix exercises</a:t>
            </a:r>
          </a:p>
          <a:p>
            <a:r>
              <a:rPr lang="en-US" dirty="0"/>
              <a:t>Setting up your computers</a:t>
            </a:r>
          </a:p>
          <a:p>
            <a:r>
              <a:rPr lang="en-US" dirty="0"/>
              <a:t>Logging on to Saga!</a:t>
            </a:r>
          </a:p>
          <a:p>
            <a:r>
              <a:rPr lang="en-US" dirty="0"/>
              <a:t>Prepare for what’s to come.</a:t>
            </a:r>
          </a:p>
        </p:txBody>
      </p:sp>
    </p:spTree>
    <p:extLst>
      <p:ext uri="{BB962C8B-B14F-4D97-AF65-F5344CB8AC3E}">
        <p14:creationId xmlns:p14="http://schemas.microsoft.com/office/powerpoint/2010/main" val="170366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F16AC-9274-0940-809F-96DC3CDF5848}"/>
              </a:ext>
            </a:extLst>
          </p:cNvPr>
          <p:cNvSpPr>
            <a:spLocks noGrp="1"/>
          </p:cNvSpPr>
          <p:nvPr>
            <p:ph type="title"/>
          </p:nvPr>
        </p:nvSpPr>
        <p:spPr/>
        <p:txBody>
          <a:bodyPr/>
          <a:lstStyle/>
          <a:p>
            <a:r>
              <a:rPr lang="en-GB" dirty="0"/>
              <a:t>Terminology - recap</a:t>
            </a:r>
          </a:p>
        </p:txBody>
      </p:sp>
      <p:sp>
        <p:nvSpPr>
          <p:cNvPr id="3" name="Content Placeholder 2">
            <a:extLst>
              <a:ext uri="{FF2B5EF4-FFF2-40B4-BE49-F238E27FC236}">
                <a16:creationId xmlns:a16="http://schemas.microsoft.com/office/drawing/2014/main" id="{9B136A1B-CCBD-3C4B-9885-461AAAA22AEC}"/>
              </a:ext>
            </a:extLst>
          </p:cNvPr>
          <p:cNvSpPr>
            <a:spLocks noGrp="1"/>
          </p:cNvSpPr>
          <p:nvPr>
            <p:ph idx="1"/>
          </p:nvPr>
        </p:nvSpPr>
        <p:spPr/>
        <p:txBody>
          <a:bodyPr numCol="2">
            <a:normAutofit/>
          </a:bodyPr>
          <a:lstStyle/>
          <a:p>
            <a:r>
              <a:rPr lang="en-GB" sz="1500" b="1" dirty="0"/>
              <a:t>UNIX</a:t>
            </a:r>
            <a:r>
              <a:rPr lang="en-GB" sz="1500" dirty="0"/>
              <a:t> is the original OS</a:t>
            </a:r>
          </a:p>
          <a:p>
            <a:r>
              <a:rPr lang="en-GB" sz="1500" b="1" dirty="0"/>
              <a:t>Linux</a:t>
            </a:r>
            <a:r>
              <a:rPr lang="en-GB" sz="1500" dirty="0"/>
              <a:t> is not UNIX, but it is based on the same underlying philosophy (more on this later).</a:t>
            </a:r>
          </a:p>
          <a:p>
            <a:r>
              <a:rPr lang="en-GB" sz="1500" b="1" dirty="0"/>
              <a:t>GNU</a:t>
            </a:r>
            <a:r>
              <a:rPr lang="en-GB" sz="1500" dirty="0"/>
              <a:t> is not UNIX</a:t>
            </a:r>
          </a:p>
          <a:p>
            <a:pPr lvl="1"/>
            <a:r>
              <a:rPr lang="en-GB" sz="1350" dirty="0"/>
              <a:t>which incidentally is the intention of the acronym GNU: GNU is a recursive acronym for “GNU's Not Unix</a:t>
            </a:r>
          </a:p>
          <a:p>
            <a:r>
              <a:rPr lang="en-GB" sz="1500" dirty="0"/>
              <a:t>A </a:t>
            </a:r>
            <a:r>
              <a:rPr lang="en-GB" sz="1500" b="1" dirty="0"/>
              <a:t>shell</a:t>
            </a:r>
            <a:r>
              <a:rPr lang="en-GB" sz="1500" dirty="0"/>
              <a:t> is an access interface for the operating system. It is a program used for controlling and running programs. </a:t>
            </a:r>
          </a:p>
          <a:p>
            <a:r>
              <a:rPr lang="en-GB" sz="1500" b="1" dirty="0"/>
              <a:t>Bash</a:t>
            </a:r>
            <a:r>
              <a:rPr lang="en-GB" sz="1500" dirty="0"/>
              <a:t> is a shell program (others include </a:t>
            </a:r>
            <a:r>
              <a:rPr lang="en-GB" sz="1500" dirty="0" err="1"/>
              <a:t>sh</a:t>
            </a:r>
            <a:r>
              <a:rPr lang="en-GB" sz="1500" dirty="0"/>
              <a:t>, ash, </a:t>
            </a:r>
            <a:r>
              <a:rPr lang="en-GB" sz="1500" dirty="0" err="1"/>
              <a:t>zsh</a:t>
            </a:r>
            <a:r>
              <a:rPr lang="en-GB" sz="1500" dirty="0"/>
              <a:t>, </a:t>
            </a:r>
            <a:r>
              <a:rPr lang="en-GB" sz="1500" dirty="0" err="1"/>
              <a:t>ksh</a:t>
            </a:r>
            <a:r>
              <a:rPr lang="en-GB" sz="1500" dirty="0"/>
              <a:t>…)</a:t>
            </a:r>
          </a:p>
          <a:p>
            <a:r>
              <a:rPr lang="en-GB" sz="1500" dirty="0"/>
              <a:t>A </a:t>
            </a:r>
            <a:r>
              <a:rPr lang="en-GB" sz="1500" b="1" dirty="0"/>
              <a:t>terminal</a:t>
            </a:r>
            <a:r>
              <a:rPr lang="en-GB" sz="1500" dirty="0"/>
              <a:t> is a program that lets the user interact with the shell. It interprets the keystrokes from the user and passes it on to the shell.</a:t>
            </a:r>
          </a:p>
          <a:p>
            <a:r>
              <a:rPr lang="en-GB" sz="1500" dirty="0"/>
              <a:t>A </a:t>
            </a:r>
            <a:r>
              <a:rPr lang="en-GB" sz="1500" b="1" dirty="0"/>
              <a:t>kernel</a:t>
            </a:r>
            <a:r>
              <a:rPr lang="en-GB" sz="1500" dirty="0"/>
              <a:t> is the central part of an </a:t>
            </a:r>
            <a:r>
              <a:rPr lang="en-GB" sz="1500" b="1" dirty="0"/>
              <a:t>operating system</a:t>
            </a:r>
            <a:r>
              <a:rPr lang="en-GB" sz="1500" dirty="0"/>
              <a:t>. It manages the operations of the computer and the hardware, most notably memory and CPU time</a:t>
            </a:r>
          </a:p>
          <a:p>
            <a:r>
              <a:rPr lang="en-GB" sz="1500" b="1" dirty="0"/>
              <a:t>POSIX</a:t>
            </a:r>
            <a:r>
              <a:rPr lang="en-GB" sz="1500" dirty="0"/>
              <a:t> stands for Portable Operating System Interface, and  is an attempt by a consortium of vendors to create a single standard version of UNIX</a:t>
            </a:r>
          </a:p>
        </p:txBody>
      </p:sp>
    </p:spTree>
    <p:extLst>
      <p:ext uri="{BB962C8B-B14F-4D97-AF65-F5344CB8AC3E}">
        <p14:creationId xmlns:p14="http://schemas.microsoft.com/office/powerpoint/2010/main" val="1023710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19564-CE4C-0E43-960F-A20BC56F7555}"/>
              </a:ext>
            </a:extLst>
          </p:cNvPr>
          <p:cNvSpPr>
            <a:spLocks noGrp="1"/>
          </p:cNvSpPr>
          <p:nvPr>
            <p:ph type="title"/>
          </p:nvPr>
        </p:nvSpPr>
        <p:spPr>
          <a:xfrm>
            <a:off x="755576" y="1993404"/>
            <a:ext cx="7921625" cy="1728192"/>
          </a:xfrm>
        </p:spPr>
        <p:txBody>
          <a:bodyPr/>
          <a:lstStyle/>
          <a:p>
            <a:r>
              <a:rPr lang="en-GB" sz="4800" dirty="0"/>
              <a:t>Questions?</a:t>
            </a:r>
          </a:p>
        </p:txBody>
      </p:sp>
    </p:spTree>
    <p:extLst>
      <p:ext uri="{BB962C8B-B14F-4D97-AF65-F5344CB8AC3E}">
        <p14:creationId xmlns:p14="http://schemas.microsoft.com/office/powerpoint/2010/main" val="2328206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5829C-88D4-7648-A4CF-76766E15D450}"/>
              </a:ext>
            </a:extLst>
          </p:cNvPr>
          <p:cNvSpPr>
            <a:spLocks noGrp="1"/>
          </p:cNvSpPr>
          <p:nvPr>
            <p:ph type="title"/>
          </p:nvPr>
        </p:nvSpPr>
        <p:spPr/>
        <p:txBody>
          <a:bodyPr/>
          <a:lstStyle/>
          <a:p>
            <a:r>
              <a:rPr lang="en-GB" dirty="0"/>
              <a:t>UNIX is text based</a:t>
            </a:r>
          </a:p>
        </p:txBody>
      </p:sp>
      <p:sp>
        <p:nvSpPr>
          <p:cNvPr id="5" name="Content Placeholder 4">
            <a:extLst>
              <a:ext uri="{FF2B5EF4-FFF2-40B4-BE49-F238E27FC236}">
                <a16:creationId xmlns:a16="http://schemas.microsoft.com/office/drawing/2014/main" id="{13E7CB27-DCB3-1B46-9552-ABBC7522FF5E}"/>
              </a:ext>
            </a:extLst>
          </p:cNvPr>
          <p:cNvSpPr>
            <a:spLocks noGrp="1"/>
          </p:cNvSpPr>
          <p:nvPr>
            <p:ph sz="half" idx="2"/>
          </p:nvPr>
        </p:nvSpPr>
        <p:spPr/>
        <p:txBody>
          <a:bodyPr/>
          <a:lstStyle/>
          <a:p>
            <a:r>
              <a:rPr lang="en-GB" dirty="0"/>
              <a:t>You need a way to communicate with the OS</a:t>
            </a:r>
          </a:p>
          <a:p>
            <a:r>
              <a:rPr lang="en-GB" dirty="0"/>
              <a:t>A </a:t>
            </a:r>
            <a:r>
              <a:rPr lang="en-GB" b="1" dirty="0"/>
              <a:t>terminal</a:t>
            </a:r>
            <a:r>
              <a:rPr lang="en-GB" dirty="0"/>
              <a:t> will interpret your </a:t>
            </a:r>
            <a:r>
              <a:rPr lang="en-GB" dirty="0" err="1"/>
              <a:t>kesytrokes</a:t>
            </a:r>
            <a:r>
              <a:rPr lang="en-GB" dirty="0"/>
              <a:t> </a:t>
            </a:r>
          </a:p>
          <a:p>
            <a:r>
              <a:rPr lang="en-GB" dirty="0"/>
              <a:t>A </a:t>
            </a:r>
            <a:r>
              <a:rPr lang="en-GB" b="1" dirty="0"/>
              <a:t>shell</a:t>
            </a:r>
            <a:r>
              <a:rPr lang="en-GB" dirty="0"/>
              <a:t> interprets the  commands </a:t>
            </a:r>
          </a:p>
        </p:txBody>
      </p:sp>
      <p:pic>
        <p:nvPicPr>
          <p:cNvPr id="10" name="Content Placeholder 9">
            <a:extLst>
              <a:ext uri="{FF2B5EF4-FFF2-40B4-BE49-F238E27FC236}">
                <a16:creationId xmlns:a16="http://schemas.microsoft.com/office/drawing/2014/main" id="{14B2E06C-2EF4-D548-BAAD-2035E2B163B4}"/>
              </a:ext>
            </a:extLst>
          </p:cNvPr>
          <p:cNvPicPr>
            <a:picLocks noGrp="1" noChangeAspect="1"/>
          </p:cNvPicPr>
          <p:nvPr>
            <p:ph sz="half" idx="1"/>
          </p:nvPr>
        </p:nvPicPr>
        <p:blipFill>
          <a:blip r:embed="rId3"/>
          <a:stretch>
            <a:fillRect/>
          </a:stretch>
        </p:blipFill>
        <p:spPr>
          <a:xfrm>
            <a:off x="597945" y="1662113"/>
            <a:ext cx="4164555" cy="3113242"/>
          </a:xfrm>
        </p:spPr>
      </p:pic>
    </p:spTree>
    <p:extLst>
      <p:ext uri="{BB962C8B-B14F-4D97-AF65-F5344CB8AC3E}">
        <p14:creationId xmlns:p14="http://schemas.microsoft.com/office/powerpoint/2010/main" val="237783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DAB11-ABFF-FB46-B428-8AABD5E1F2C9}"/>
              </a:ext>
            </a:extLst>
          </p:cNvPr>
          <p:cNvSpPr>
            <a:spLocks noGrp="1"/>
          </p:cNvSpPr>
          <p:nvPr>
            <p:ph type="title"/>
          </p:nvPr>
        </p:nvSpPr>
        <p:spPr/>
        <p:txBody>
          <a:bodyPr/>
          <a:lstStyle/>
          <a:p>
            <a:r>
              <a:rPr lang="en-GB" dirty="0"/>
              <a:t>The Shell </a:t>
            </a:r>
          </a:p>
        </p:txBody>
      </p:sp>
      <p:sp>
        <p:nvSpPr>
          <p:cNvPr id="3" name="Content Placeholder 2">
            <a:extLst>
              <a:ext uri="{FF2B5EF4-FFF2-40B4-BE49-F238E27FC236}">
                <a16:creationId xmlns:a16="http://schemas.microsoft.com/office/drawing/2014/main" id="{165C3753-DE83-F340-9D3D-7BD5561D9301}"/>
              </a:ext>
            </a:extLst>
          </p:cNvPr>
          <p:cNvSpPr>
            <a:spLocks noGrp="1"/>
          </p:cNvSpPr>
          <p:nvPr>
            <p:ph idx="1"/>
          </p:nvPr>
        </p:nvSpPr>
        <p:spPr>
          <a:xfrm>
            <a:off x="762000" y="1651000"/>
            <a:ext cx="4890120" cy="3429000"/>
          </a:xfrm>
        </p:spPr>
        <p:txBody>
          <a:bodyPr/>
          <a:lstStyle/>
          <a:p>
            <a:r>
              <a:rPr lang="en-GB" dirty="0"/>
              <a:t>The </a:t>
            </a:r>
            <a:r>
              <a:rPr lang="en-GB" b="1" dirty="0"/>
              <a:t>shell</a:t>
            </a:r>
            <a:r>
              <a:rPr lang="en-GB" dirty="0"/>
              <a:t> is a user interface that provides access to the operating systems services.</a:t>
            </a:r>
          </a:p>
          <a:p>
            <a:r>
              <a:rPr lang="en-GB" dirty="0"/>
              <a:t>It is called a shell because it is the outermost layer around the operating system. </a:t>
            </a:r>
          </a:p>
          <a:p>
            <a:r>
              <a:rPr lang="en-GB" dirty="0"/>
              <a:t>Generally comes in two flavours:</a:t>
            </a:r>
          </a:p>
          <a:p>
            <a:pPr lvl="1"/>
            <a:r>
              <a:rPr lang="en-GB" b="1" dirty="0"/>
              <a:t>Command-line interface (CLI)</a:t>
            </a:r>
          </a:p>
          <a:p>
            <a:pPr lvl="1"/>
            <a:r>
              <a:rPr lang="en-GB" dirty="0"/>
              <a:t>Graphical user interface (GUI)</a:t>
            </a:r>
          </a:p>
          <a:p>
            <a:pPr lvl="1"/>
            <a:endParaRPr lang="en-GB" dirty="0"/>
          </a:p>
        </p:txBody>
      </p:sp>
      <p:pic>
        <p:nvPicPr>
          <p:cNvPr id="5" name="Picture 4">
            <a:extLst>
              <a:ext uri="{FF2B5EF4-FFF2-40B4-BE49-F238E27FC236}">
                <a16:creationId xmlns:a16="http://schemas.microsoft.com/office/drawing/2014/main" id="{7764668B-55F3-F14E-9692-49C30F2A42B3}"/>
              </a:ext>
            </a:extLst>
          </p:cNvPr>
          <p:cNvPicPr>
            <a:picLocks noChangeAspect="1"/>
          </p:cNvPicPr>
          <p:nvPr/>
        </p:nvPicPr>
        <p:blipFill>
          <a:blip r:embed="rId2"/>
          <a:stretch>
            <a:fillRect/>
          </a:stretch>
        </p:blipFill>
        <p:spPr>
          <a:xfrm>
            <a:off x="5463828" y="1651000"/>
            <a:ext cx="3408090" cy="3428999"/>
          </a:xfrm>
          <a:prstGeom prst="rect">
            <a:avLst/>
          </a:prstGeom>
        </p:spPr>
      </p:pic>
    </p:spTree>
    <p:extLst>
      <p:ext uri="{BB962C8B-B14F-4D97-AF65-F5344CB8AC3E}">
        <p14:creationId xmlns:p14="http://schemas.microsoft.com/office/powerpoint/2010/main" val="7389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28B51-CB00-8B4B-A9A7-002E205DE18E}"/>
              </a:ext>
            </a:extLst>
          </p:cNvPr>
          <p:cNvSpPr>
            <a:spLocks noGrp="1"/>
          </p:cNvSpPr>
          <p:nvPr>
            <p:ph type="title"/>
          </p:nvPr>
        </p:nvSpPr>
        <p:spPr/>
        <p:txBody>
          <a:bodyPr/>
          <a:lstStyle/>
          <a:p>
            <a:r>
              <a:rPr lang="en-GB" dirty="0"/>
              <a:t>Command-line interface (CLI) shell</a:t>
            </a:r>
          </a:p>
        </p:txBody>
      </p:sp>
      <p:sp>
        <p:nvSpPr>
          <p:cNvPr id="3" name="Content Placeholder 2">
            <a:extLst>
              <a:ext uri="{FF2B5EF4-FFF2-40B4-BE49-F238E27FC236}">
                <a16:creationId xmlns:a16="http://schemas.microsoft.com/office/drawing/2014/main" id="{7DCCE620-55FC-4847-B190-C41623D19C61}"/>
              </a:ext>
            </a:extLst>
          </p:cNvPr>
          <p:cNvSpPr>
            <a:spLocks noGrp="1"/>
          </p:cNvSpPr>
          <p:nvPr>
            <p:ph idx="1"/>
          </p:nvPr>
        </p:nvSpPr>
        <p:spPr/>
        <p:txBody>
          <a:bodyPr/>
          <a:lstStyle/>
          <a:p>
            <a:r>
              <a:rPr lang="en-US" dirty="0"/>
              <a:t>You type in the commands and press enter. The shell figures out how to interpret the commands and which programs to run.</a:t>
            </a:r>
          </a:p>
          <a:p>
            <a:r>
              <a:rPr lang="en-US" dirty="0"/>
              <a:t>The shell is the user interface for communicating with the computer. There are many different kinds of shells and I won’t go into detail about this. And for most basic use they will do mostly the same. But the most popular Shell is the Bash (Bourne again shell). It is default on most Linux implementations today.</a:t>
            </a:r>
          </a:p>
          <a:p>
            <a:endParaRPr lang="en-GB" dirty="0"/>
          </a:p>
        </p:txBody>
      </p:sp>
    </p:spTree>
    <p:extLst>
      <p:ext uri="{BB962C8B-B14F-4D97-AF65-F5344CB8AC3E}">
        <p14:creationId xmlns:p14="http://schemas.microsoft.com/office/powerpoint/2010/main" val="225433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5829C-88D4-7648-A4CF-76766E15D450}"/>
              </a:ext>
            </a:extLst>
          </p:cNvPr>
          <p:cNvSpPr>
            <a:spLocks noGrp="1"/>
          </p:cNvSpPr>
          <p:nvPr>
            <p:ph type="title"/>
          </p:nvPr>
        </p:nvSpPr>
        <p:spPr/>
        <p:txBody>
          <a:bodyPr/>
          <a:lstStyle/>
          <a:p>
            <a:r>
              <a:rPr lang="en-GB" dirty="0"/>
              <a:t>The Shell</a:t>
            </a:r>
          </a:p>
        </p:txBody>
      </p:sp>
      <p:sp>
        <p:nvSpPr>
          <p:cNvPr id="5" name="Content Placeholder 4">
            <a:extLst>
              <a:ext uri="{FF2B5EF4-FFF2-40B4-BE49-F238E27FC236}">
                <a16:creationId xmlns:a16="http://schemas.microsoft.com/office/drawing/2014/main" id="{13E7CB27-DCB3-1B46-9552-ABBC7522FF5E}"/>
              </a:ext>
            </a:extLst>
          </p:cNvPr>
          <p:cNvSpPr>
            <a:spLocks noGrp="1"/>
          </p:cNvSpPr>
          <p:nvPr>
            <p:ph sz="half" idx="2"/>
          </p:nvPr>
        </p:nvSpPr>
        <p:spPr/>
        <p:txBody>
          <a:bodyPr/>
          <a:lstStyle/>
          <a:p>
            <a:r>
              <a:rPr lang="en-GB" dirty="0"/>
              <a:t>The user writes commands on the command line usually in a terminal window</a:t>
            </a:r>
          </a:p>
          <a:p>
            <a:r>
              <a:rPr lang="en-GB" dirty="0"/>
              <a:t>Line-by-line</a:t>
            </a:r>
          </a:p>
          <a:p>
            <a:r>
              <a:rPr lang="en-GB" dirty="0"/>
              <a:t>Step-by-step</a:t>
            </a:r>
          </a:p>
          <a:p>
            <a:r>
              <a:rPr lang="en-GB" dirty="0"/>
              <a:t>Logical work flow</a:t>
            </a:r>
          </a:p>
        </p:txBody>
      </p:sp>
      <p:sp>
        <p:nvSpPr>
          <p:cNvPr id="6" name="TextBox 5">
            <a:extLst>
              <a:ext uri="{FF2B5EF4-FFF2-40B4-BE49-F238E27FC236}">
                <a16:creationId xmlns:a16="http://schemas.microsoft.com/office/drawing/2014/main" id="{29219766-FE57-024F-B5D8-EA6DAB1C6BD6}"/>
              </a:ext>
            </a:extLst>
          </p:cNvPr>
          <p:cNvSpPr txBox="1"/>
          <p:nvPr/>
        </p:nvSpPr>
        <p:spPr>
          <a:xfrm>
            <a:off x="4914900" y="4486950"/>
            <a:ext cx="3851920" cy="523220"/>
          </a:xfrm>
          <a:prstGeom prst="rect">
            <a:avLst/>
          </a:prstGeom>
          <a:solidFill>
            <a:srgbClr val="FFC000"/>
          </a:solidFill>
        </p:spPr>
        <p:txBody>
          <a:bodyPr wrap="square" rtlCol="0">
            <a:spAutoFit/>
          </a:bodyPr>
          <a:lstStyle/>
          <a:p>
            <a:r>
              <a:rPr lang="en-US" sz="2800" dirty="0"/>
              <a:t>Linux is case-sensitive!</a:t>
            </a:r>
          </a:p>
        </p:txBody>
      </p:sp>
      <p:pic>
        <p:nvPicPr>
          <p:cNvPr id="11" name="Content Placeholder 10">
            <a:extLst>
              <a:ext uri="{FF2B5EF4-FFF2-40B4-BE49-F238E27FC236}">
                <a16:creationId xmlns:a16="http://schemas.microsoft.com/office/drawing/2014/main" id="{4D0D0FF4-53B0-C346-B6D3-CDA263875E8B}"/>
              </a:ext>
            </a:extLst>
          </p:cNvPr>
          <p:cNvPicPr>
            <a:picLocks noGrp="1" noChangeAspect="1"/>
          </p:cNvPicPr>
          <p:nvPr>
            <p:ph sz="half" idx="1"/>
          </p:nvPr>
        </p:nvPicPr>
        <p:blipFill>
          <a:blip r:embed="rId3"/>
          <a:stretch>
            <a:fillRect/>
          </a:stretch>
        </p:blipFill>
        <p:spPr>
          <a:xfrm>
            <a:off x="990600" y="1955645"/>
            <a:ext cx="3771900" cy="2819710"/>
          </a:xfrm>
        </p:spPr>
      </p:pic>
    </p:spTree>
    <p:extLst>
      <p:ext uri="{BB962C8B-B14F-4D97-AF65-F5344CB8AC3E}">
        <p14:creationId xmlns:p14="http://schemas.microsoft.com/office/powerpoint/2010/main" val="346349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Shell</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1600" y="1662113"/>
            <a:ext cx="4001186" cy="3429000"/>
          </a:xfrm>
          <a:effectLst>
            <a:outerShdw blurRad="50800" dist="38100" dir="2700000" algn="tl" rotWithShape="0">
              <a:prstClr val="black">
                <a:alpha val="40000"/>
              </a:prstClr>
            </a:outerShdw>
          </a:effectLst>
        </p:spPr>
      </p:pic>
      <p:sp>
        <p:nvSpPr>
          <p:cNvPr id="3" name="TextBox 2"/>
          <p:cNvSpPr txBox="1"/>
          <p:nvPr/>
        </p:nvSpPr>
        <p:spPr>
          <a:xfrm>
            <a:off x="5744501" y="4178919"/>
            <a:ext cx="2671464" cy="1077218"/>
          </a:xfrm>
          <a:prstGeom prst="rect">
            <a:avLst/>
          </a:prstGeom>
          <a:solidFill>
            <a:srgbClr val="FFC000"/>
          </a:solidFill>
        </p:spPr>
        <p:txBody>
          <a:bodyPr wrap="square" rtlCol="0">
            <a:spAutoFit/>
          </a:bodyPr>
          <a:lstStyle/>
          <a:p>
            <a:r>
              <a:rPr lang="en-US" dirty="0"/>
              <a:t>We will use the Bash shell (default on most Linux implementations) </a:t>
            </a:r>
            <a:r>
              <a:rPr lang="en-GB" i="1" dirty="0"/>
              <a:t>Bourne-again shell</a:t>
            </a:r>
            <a:r>
              <a:rPr lang="en-GB" dirty="0"/>
              <a:t> </a:t>
            </a:r>
            <a:endParaRPr lang="en-US" dirty="0"/>
          </a:p>
        </p:txBody>
      </p:sp>
      <p:pic>
        <p:nvPicPr>
          <p:cNvPr id="6" name="Picture 5">
            <a:extLst>
              <a:ext uri="{FF2B5EF4-FFF2-40B4-BE49-F238E27FC236}">
                <a16:creationId xmlns:a16="http://schemas.microsoft.com/office/drawing/2014/main" id="{D7A05A27-75B9-684C-9739-3690B9E44A3B}"/>
              </a:ext>
            </a:extLst>
          </p:cNvPr>
          <p:cNvPicPr>
            <a:picLocks noChangeAspect="1"/>
          </p:cNvPicPr>
          <p:nvPr/>
        </p:nvPicPr>
        <p:blipFill>
          <a:blip r:embed="rId4"/>
          <a:stretch>
            <a:fillRect/>
          </a:stretch>
        </p:blipFill>
        <p:spPr>
          <a:xfrm>
            <a:off x="5398269" y="1345332"/>
            <a:ext cx="3285356" cy="2497771"/>
          </a:xfrm>
          <a:prstGeom prst="rect">
            <a:avLst/>
          </a:prstGeom>
        </p:spPr>
      </p:pic>
    </p:spTree>
    <p:extLst>
      <p:ext uri="{BB962C8B-B14F-4D97-AF65-F5344CB8AC3E}">
        <p14:creationId xmlns:p14="http://schemas.microsoft.com/office/powerpoint/2010/main" val="1821248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51BB-BDCB-8A4B-8357-0BED39B1F8C2}"/>
              </a:ext>
            </a:extLst>
          </p:cNvPr>
          <p:cNvSpPr>
            <a:spLocks noGrp="1"/>
          </p:cNvSpPr>
          <p:nvPr>
            <p:ph type="title"/>
          </p:nvPr>
        </p:nvSpPr>
        <p:spPr/>
        <p:txBody>
          <a:bodyPr/>
          <a:lstStyle/>
          <a:p>
            <a:r>
              <a:rPr lang="en-GB" dirty="0"/>
              <a:t>The Shell</a:t>
            </a:r>
          </a:p>
        </p:txBody>
      </p:sp>
      <p:sp>
        <p:nvSpPr>
          <p:cNvPr id="3" name="Content Placeholder 2">
            <a:extLst>
              <a:ext uri="{FF2B5EF4-FFF2-40B4-BE49-F238E27FC236}">
                <a16:creationId xmlns:a16="http://schemas.microsoft.com/office/drawing/2014/main" id="{67440DB3-C5B5-B64F-B100-EF96E919CA9B}"/>
              </a:ext>
            </a:extLst>
          </p:cNvPr>
          <p:cNvSpPr>
            <a:spLocks noGrp="1"/>
          </p:cNvSpPr>
          <p:nvPr>
            <p:ph idx="1"/>
          </p:nvPr>
        </p:nvSpPr>
        <p:spPr/>
        <p:txBody>
          <a:bodyPr/>
          <a:lstStyle/>
          <a:p>
            <a:r>
              <a:rPr lang="en-GB" dirty="0"/>
              <a:t>You will need a shell </a:t>
            </a:r>
          </a:p>
          <a:p>
            <a:pPr lvl="1"/>
            <a:r>
              <a:rPr lang="en-GB" dirty="0"/>
              <a:t>The shell is a user interface that gives access to an operating system's service</a:t>
            </a:r>
          </a:p>
          <a:p>
            <a:r>
              <a:rPr lang="en-US" sz="2000" b="1" dirty="0"/>
              <a:t>Windows</a:t>
            </a:r>
            <a:r>
              <a:rPr lang="en-US" sz="2000" dirty="0"/>
              <a:t>: </a:t>
            </a:r>
            <a:r>
              <a:rPr lang="en-US" sz="2000" dirty="0" err="1"/>
              <a:t>Gitbash</a:t>
            </a:r>
            <a:r>
              <a:rPr lang="en-US" sz="2000" dirty="0"/>
              <a:t> for windows (</a:t>
            </a:r>
            <a:r>
              <a:rPr lang="en-GB" sz="2000" dirty="0">
                <a:hlinkClick r:id="rId2"/>
              </a:rPr>
              <a:t>https://gitforwindows.org/</a:t>
            </a:r>
            <a:r>
              <a:rPr lang="en-GB" sz="2000" dirty="0"/>
              <a:t>), click download, scroll down and </a:t>
            </a:r>
            <a:r>
              <a:rPr lang="en-US" sz="2000" dirty="0"/>
              <a:t>choose the latest 64-bit .exe file. Install then start </a:t>
            </a:r>
            <a:r>
              <a:rPr lang="en-US" sz="2000" i="1" dirty="0" err="1"/>
              <a:t>gitbash</a:t>
            </a:r>
            <a:r>
              <a:rPr lang="en-US" sz="2000" i="1" dirty="0"/>
              <a:t> </a:t>
            </a:r>
            <a:r>
              <a:rPr lang="en-US" sz="2000" dirty="0"/>
              <a:t>from the </a:t>
            </a:r>
            <a:r>
              <a:rPr lang="en-US" sz="2000" dirty="0" err="1"/>
              <a:t>startmenu</a:t>
            </a:r>
            <a:r>
              <a:rPr lang="en-US" sz="2000" dirty="0"/>
              <a:t>. </a:t>
            </a:r>
          </a:p>
          <a:p>
            <a:pPr lvl="1"/>
            <a:r>
              <a:rPr lang="en-US" sz="1700" i="1" dirty="0"/>
              <a:t>Other options for shell exists and if you have something you are comfortable with using already installed, that is fine. </a:t>
            </a:r>
          </a:p>
          <a:p>
            <a:r>
              <a:rPr lang="en-US" sz="2000" b="1" dirty="0"/>
              <a:t>Mac and Linux</a:t>
            </a:r>
            <a:r>
              <a:rPr lang="en-US" sz="2000" dirty="0"/>
              <a:t>: A shell is already installed (launch Terminal). </a:t>
            </a:r>
          </a:p>
        </p:txBody>
      </p:sp>
    </p:spTree>
    <p:extLst>
      <p:ext uri="{BB962C8B-B14F-4D97-AF65-F5344CB8AC3E}">
        <p14:creationId xmlns:p14="http://schemas.microsoft.com/office/powerpoint/2010/main" val="196527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99592" y="1417340"/>
            <a:ext cx="7344816" cy="3963454"/>
          </a:xfrm>
        </p:spPr>
        <p:txBody>
          <a:bodyPr>
            <a:normAutofit/>
          </a:bodyPr>
          <a:lstStyle/>
          <a:p>
            <a:pPr>
              <a:buFont typeface="Arial" panose="020B0604020202020204" pitchFamily="34" charset="0"/>
              <a:buChar char="•"/>
            </a:pPr>
            <a:endParaRPr lang="en-US" dirty="0"/>
          </a:p>
          <a:p>
            <a:pPr>
              <a:buFont typeface="Arial" panose="020B0604020202020204" pitchFamily="34" charset="0"/>
              <a:buChar char="•"/>
            </a:pPr>
            <a:r>
              <a:rPr lang="en-US" dirty="0"/>
              <a:t>If you’ve never used the terminal, you can start with simple commands and a good amount of patience </a:t>
            </a:r>
            <a:r>
              <a:rPr lang="en-US" dirty="0">
                <a:sym typeface="Wingdings"/>
              </a:rPr>
              <a:t></a:t>
            </a:r>
            <a:endParaRPr lang="en-US" dirty="0"/>
          </a:p>
          <a:p>
            <a:pPr marL="0" indent="0">
              <a:buNone/>
            </a:pPr>
            <a:endParaRPr lang="en-US" dirty="0"/>
          </a:p>
          <a:p>
            <a:pPr>
              <a:buFont typeface="Arial" panose="020B0604020202020204" pitchFamily="34" charset="0"/>
              <a:buChar char="•"/>
            </a:pPr>
            <a:r>
              <a:rPr lang="en-US" dirty="0"/>
              <a:t>There’s plenty of resources and documentation online</a:t>
            </a:r>
          </a:p>
          <a:p>
            <a:pPr lvl="1">
              <a:buFont typeface="Arial" panose="020B0604020202020204" pitchFamily="34" charset="0"/>
              <a:buChar char="•"/>
            </a:pPr>
            <a:r>
              <a:rPr lang="en-US" dirty="0" err="1"/>
              <a:t>Goolge</a:t>
            </a:r>
            <a:r>
              <a:rPr lang="en-US" dirty="0"/>
              <a:t> is you friend! </a:t>
            </a:r>
          </a:p>
          <a:p>
            <a:pPr>
              <a:buFont typeface="Arial" panose="020B0604020202020204" pitchFamily="34" charset="0"/>
              <a:buChar char="•"/>
            </a:pPr>
            <a:endParaRPr lang="en-US" dirty="0"/>
          </a:p>
          <a:p>
            <a:pPr>
              <a:buFont typeface="Arial" panose="020B0604020202020204" pitchFamily="34" charset="0"/>
              <a:buChar char="•"/>
            </a:pPr>
            <a:r>
              <a:rPr lang="en-US" dirty="0"/>
              <a:t>A set of instructions and exercises made for the course will help you: </a:t>
            </a:r>
          </a:p>
          <a:p>
            <a:pPr>
              <a:buFont typeface="Arial" panose="020B0604020202020204" pitchFamily="34" charset="0"/>
              <a:buChar char="•"/>
            </a:pPr>
            <a:r>
              <a:rPr lang="en-GB" dirty="0">
                <a:hlinkClick r:id="rId2"/>
              </a:rPr>
              <a:t>https://github.com/krabberod/bios3010-unix-linux</a:t>
            </a:r>
            <a:endParaRPr lang="en-US" dirty="0"/>
          </a:p>
        </p:txBody>
      </p:sp>
    </p:spTree>
    <p:extLst>
      <p:ext uri="{BB962C8B-B14F-4D97-AF65-F5344CB8AC3E}">
        <p14:creationId xmlns:p14="http://schemas.microsoft.com/office/powerpoint/2010/main" val="248405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FFF8A-04E0-AD41-AAB1-DA356570FD99}"/>
              </a:ext>
            </a:extLst>
          </p:cNvPr>
          <p:cNvSpPr>
            <a:spLocks noGrp="1"/>
          </p:cNvSpPr>
          <p:nvPr>
            <p:ph type="title"/>
          </p:nvPr>
        </p:nvSpPr>
        <p:spPr/>
        <p:txBody>
          <a:bodyPr/>
          <a:lstStyle/>
          <a:p>
            <a:r>
              <a:rPr lang="en-GB" dirty="0"/>
              <a:t>Poll</a:t>
            </a:r>
          </a:p>
        </p:txBody>
      </p:sp>
      <p:sp>
        <p:nvSpPr>
          <p:cNvPr id="3" name="Content Placeholder 2">
            <a:extLst>
              <a:ext uri="{FF2B5EF4-FFF2-40B4-BE49-F238E27FC236}">
                <a16:creationId xmlns:a16="http://schemas.microsoft.com/office/drawing/2014/main" id="{23995257-54EA-9E46-947A-5A08CC9EBF71}"/>
              </a:ext>
            </a:extLst>
          </p:cNvPr>
          <p:cNvSpPr>
            <a:spLocks noGrp="1"/>
          </p:cNvSpPr>
          <p:nvPr>
            <p:ph idx="1"/>
          </p:nvPr>
        </p:nvSpPr>
        <p:spPr/>
        <p:txBody>
          <a:bodyPr/>
          <a:lstStyle/>
          <a:p>
            <a:r>
              <a:rPr lang="en-GB" dirty="0"/>
              <a:t>Have you used a terminal/shell/command line before?</a:t>
            </a:r>
          </a:p>
          <a:p>
            <a:r>
              <a:rPr lang="en-GB" dirty="0"/>
              <a:t>Do you know how to log on to a server?</a:t>
            </a:r>
          </a:p>
        </p:txBody>
      </p:sp>
    </p:spTree>
    <p:extLst>
      <p:ext uri="{BB962C8B-B14F-4D97-AF65-F5344CB8AC3E}">
        <p14:creationId xmlns:p14="http://schemas.microsoft.com/office/powerpoint/2010/main" val="1575390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6ACC5-61B2-9D47-AF9F-493215F3609C}"/>
              </a:ext>
            </a:extLst>
          </p:cNvPr>
          <p:cNvSpPr>
            <a:spLocks noGrp="1"/>
          </p:cNvSpPr>
          <p:nvPr>
            <p:ph type="title"/>
          </p:nvPr>
        </p:nvSpPr>
        <p:spPr/>
        <p:txBody>
          <a:bodyPr/>
          <a:lstStyle/>
          <a:p>
            <a:r>
              <a:rPr lang="en-GB" dirty="0"/>
              <a:t>Why learn about UNIX and Linux?</a:t>
            </a:r>
          </a:p>
        </p:txBody>
      </p:sp>
      <p:sp>
        <p:nvSpPr>
          <p:cNvPr id="3" name="Content Placeholder 2">
            <a:extLst>
              <a:ext uri="{FF2B5EF4-FFF2-40B4-BE49-F238E27FC236}">
                <a16:creationId xmlns:a16="http://schemas.microsoft.com/office/drawing/2014/main" id="{A6FC00E0-C4E3-E54E-B1FA-B127A9793A83}"/>
              </a:ext>
            </a:extLst>
          </p:cNvPr>
          <p:cNvSpPr>
            <a:spLocks noGrp="1"/>
          </p:cNvSpPr>
          <p:nvPr>
            <p:ph idx="1"/>
          </p:nvPr>
        </p:nvSpPr>
        <p:spPr/>
        <p:txBody>
          <a:bodyPr>
            <a:normAutofit/>
          </a:bodyPr>
          <a:lstStyle/>
          <a:p>
            <a:r>
              <a:rPr lang="en-US" sz="2400" dirty="0"/>
              <a:t>Bioinformatics tools and algorithms are very often developed for UNIX/Linux computers.</a:t>
            </a:r>
          </a:p>
          <a:p>
            <a:r>
              <a:rPr lang="en-US" sz="2400" dirty="0"/>
              <a:t>Easy to set up pipelines and automate workflows.</a:t>
            </a:r>
          </a:p>
          <a:p>
            <a:r>
              <a:rPr lang="en-US" sz="2400" dirty="0"/>
              <a:t>Powerful for handling text files and large number of files </a:t>
            </a:r>
            <a:r>
              <a:rPr lang="mr-IN" sz="2400" dirty="0"/>
              <a:t>–</a:t>
            </a:r>
            <a:r>
              <a:rPr lang="en-US" sz="2400" dirty="0"/>
              <a:t> very common in modern biology.</a:t>
            </a:r>
          </a:p>
          <a:p>
            <a:r>
              <a:rPr lang="en-US" sz="2400" dirty="0"/>
              <a:t>Able to work on supercomputers (HPC platforms) e.g. Saga</a:t>
            </a:r>
          </a:p>
          <a:p>
            <a:endParaRPr lang="en-GB" dirty="0"/>
          </a:p>
        </p:txBody>
      </p:sp>
    </p:spTree>
    <p:extLst>
      <p:ext uri="{BB962C8B-B14F-4D97-AF65-F5344CB8AC3E}">
        <p14:creationId xmlns:p14="http://schemas.microsoft.com/office/powerpoint/2010/main" val="163065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5CA42-5E5C-934A-8FB4-D949695FE6EF}"/>
              </a:ext>
            </a:extLst>
          </p:cNvPr>
          <p:cNvSpPr>
            <a:spLocks noGrp="1"/>
          </p:cNvSpPr>
          <p:nvPr>
            <p:ph type="title"/>
          </p:nvPr>
        </p:nvSpPr>
        <p:spPr/>
        <p:txBody>
          <a:bodyPr/>
          <a:lstStyle/>
          <a:p>
            <a:r>
              <a:rPr lang="en-GB" dirty="0"/>
              <a:t>Login into Saga</a:t>
            </a:r>
          </a:p>
        </p:txBody>
      </p:sp>
      <p:sp>
        <p:nvSpPr>
          <p:cNvPr id="3" name="Content Placeholder 2">
            <a:extLst>
              <a:ext uri="{FF2B5EF4-FFF2-40B4-BE49-F238E27FC236}">
                <a16:creationId xmlns:a16="http://schemas.microsoft.com/office/drawing/2014/main" id="{71F4EDE5-3102-EB44-807A-0209AF8F6F31}"/>
              </a:ext>
            </a:extLst>
          </p:cNvPr>
          <p:cNvSpPr>
            <a:spLocks noGrp="1"/>
          </p:cNvSpPr>
          <p:nvPr>
            <p:ph idx="1"/>
          </p:nvPr>
        </p:nvSpPr>
        <p:spPr/>
        <p:txBody>
          <a:bodyPr/>
          <a:lstStyle/>
          <a:p>
            <a:r>
              <a:rPr lang="en-GB" dirty="0"/>
              <a:t>Open terminal (mac/</a:t>
            </a:r>
            <a:r>
              <a:rPr lang="en-GB" dirty="0" err="1"/>
              <a:t>linux</a:t>
            </a:r>
            <a:r>
              <a:rPr lang="en-GB" dirty="0"/>
              <a:t>) or start </a:t>
            </a:r>
            <a:r>
              <a:rPr lang="en-GB" dirty="0" err="1"/>
              <a:t>gitbash</a:t>
            </a:r>
            <a:r>
              <a:rPr lang="en-GB" dirty="0"/>
              <a:t> (windows)</a:t>
            </a:r>
          </a:p>
          <a:p>
            <a:r>
              <a:rPr lang="en-GB" dirty="0"/>
              <a:t>Type </a:t>
            </a:r>
            <a:r>
              <a:rPr lang="en-GB" dirty="0" err="1">
                <a:solidFill>
                  <a:schemeClr val="accent2"/>
                </a:solidFill>
              </a:rPr>
              <a:t>ssh</a:t>
            </a:r>
            <a:r>
              <a:rPr lang="en-GB" dirty="0">
                <a:solidFill>
                  <a:schemeClr val="accent2"/>
                </a:solidFill>
              </a:rPr>
              <a:t> &lt;username&gt;@saga.sigma2.no</a:t>
            </a:r>
          </a:p>
          <a:p>
            <a:r>
              <a:rPr lang="en-GB" dirty="0"/>
              <a:t>Type password</a:t>
            </a:r>
          </a:p>
          <a:p>
            <a:endParaRPr lang="en-GB" dirty="0"/>
          </a:p>
          <a:p>
            <a:endParaRPr lang="en-GB" dirty="0"/>
          </a:p>
        </p:txBody>
      </p:sp>
      <p:pic>
        <p:nvPicPr>
          <p:cNvPr id="5" name="Picture 4">
            <a:extLst>
              <a:ext uri="{FF2B5EF4-FFF2-40B4-BE49-F238E27FC236}">
                <a16:creationId xmlns:a16="http://schemas.microsoft.com/office/drawing/2014/main" id="{2A26B026-1983-C040-BB96-E1836E3D2931}"/>
              </a:ext>
            </a:extLst>
          </p:cNvPr>
          <p:cNvPicPr>
            <a:picLocks noChangeAspect="1"/>
          </p:cNvPicPr>
          <p:nvPr/>
        </p:nvPicPr>
        <p:blipFill>
          <a:blip r:embed="rId2"/>
          <a:stretch>
            <a:fillRect/>
          </a:stretch>
        </p:blipFill>
        <p:spPr>
          <a:xfrm>
            <a:off x="3419872" y="2505282"/>
            <a:ext cx="5724128" cy="3240554"/>
          </a:xfrm>
          <a:prstGeom prst="rect">
            <a:avLst/>
          </a:prstGeom>
        </p:spPr>
      </p:pic>
    </p:spTree>
    <p:extLst>
      <p:ext uri="{BB962C8B-B14F-4D97-AF65-F5344CB8AC3E}">
        <p14:creationId xmlns:p14="http://schemas.microsoft.com/office/powerpoint/2010/main" val="2358583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74D1A-1180-F64E-864E-487E684B785B}"/>
              </a:ext>
            </a:extLst>
          </p:cNvPr>
          <p:cNvSpPr>
            <a:spLocks noGrp="1"/>
          </p:cNvSpPr>
          <p:nvPr>
            <p:ph type="title"/>
          </p:nvPr>
        </p:nvSpPr>
        <p:spPr/>
        <p:txBody>
          <a:bodyPr/>
          <a:lstStyle/>
          <a:p>
            <a:r>
              <a:rPr lang="en-GB" dirty="0"/>
              <a:t>Remote login program (</a:t>
            </a:r>
            <a:r>
              <a:rPr lang="en-GB" dirty="0" err="1"/>
              <a:t>ssh</a:t>
            </a:r>
            <a:r>
              <a:rPr lang="en-GB" dirty="0"/>
              <a:t>)</a:t>
            </a:r>
          </a:p>
        </p:txBody>
      </p:sp>
      <p:sp>
        <p:nvSpPr>
          <p:cNvPr id="3" name="Content Placeholder 2">
            <a:extLst>
              <a:ext uri="{FF2B5EF4-FFF2-40B4-BE49-F238E27FC236}">
                <a16:creationId xmlns:a16="http://schemas.microsoft.com/office/drawing/2014/main" id="{686CECFF-C1C6-2249-A69D-ECD4D8597BF1}"/>
              </a:ext>
            </a:extLst>
          </p:cNvPr>
          <p:cNvSpPr>
            <a:spLocks noGrp="1"/>
          </p:cNvSpPr>
          <p:nvPr>
            <p:ph idx="1"/>
          </p:nvPr>
        </p:nvSpPr>
        <p:spPr/>
        <p:txBody>
          <a:bodyPr>
            <a:normAutofit fontScale="85000" lnSpcReduction="10000"/>
          </a:bodyPr>
          <a:lstStyle/>
          <a:p>
            <a:pPr>
              <a:lnSpc>
                <a:spcPct val="100000"/>
              </a:lnSpc>
            </a:pPr>
            <a:r>
              <a:rPr lang="en-GB" dirty="0"/>
              <a:t>from </a:t>
            </a:r>
            <a:r>
              <a:rPr lang="en-GB" dirty="0">
                <a:highlight>
                  <a:srgbClr val="C0C0C0"/>
                </a:highlight>
              </a:rPr>
              <a:t>man </a:t>
            </a:r>
            <a:r>
              <a:rPr lang="en-GB" dirty="0" err="1">
                <a:highlight>
                  <a:srgbClr val="C0C0C0"/>
                </a:highlight>
              </a:rPr>
              <a:t>ssh</a:t>
            </a:r>
            <a:endParaRPr lang="en-GB" dirty="0">
              <a:highlight>
                <a:srgbClr val="C0C0C0"/>
              </a:highlight>
            </a:endParaRPr>
          </a:p>
          <a:p>
            <a:pPr marL="342900" lvl="1" indent="0">
              <a:buNone/>
            </a:pPr>
            <a:r>
              <a:rPr lang="en-GB" i="1" dirty="0" err="1"/>
              <a:t>ssh</a:t>
            </a:r>
            <a:r>
              <a:rPr lang="en-GB" dirty="0"/>
              <a:t> (SSH client) is a program for logging into a remote machine and for</a:t>
            </a:r>
          </a:p>
          <a:p>
            <a:pPr marL="342900" lvl="1" indent="0">
              <a:buNone/>
            </a:pPr>
            <a:r>
              <a:rPr lang="en-GB" dirty="0"/>
              <a:t>     executing commands on a remote machine.  It is intended to provide secure</a:t>
            </a:r>
          </a:p>
          <a:p>
            <a:pPr marL="342900" lvl="1" indent="0">
              <a:buNone/>
            </a:pPr>
            <a:r>
              <a:rPr lang="en-GB" dirty="0"/>
              <a:t>     encrypted communications between two untrusted hosts over an insecure</a:t>
            </a:r>
          </a:p>
          <a:p>
            <a:pPr marL="342900" lvl="1" indent="0">
              <a:buNone/>
            </a:pPr>
            <a:r>
              <a:rPr lang="en-GB" dirty="0"/>
              <a:t>     network.  X11 connections, arbitrary TCP ports and UNIX-domain sockets</a:t>
            </a:r>
          </a:p>
          <a:p>
            <a:pPr marL="342900" lvl="1" indent="0">
              <a:buNone/>
            </a:pPr>
            <a:r>
              <a:rPr lang="en-GB" dirty="0"/>
              <a:t>     can also be forwarded over the secure channel.</a:t>
            </a:r>
          </a:p>
          <a:p>
            <a:pPr marL="342900" lvl="1" indent="0">
              <a:buNone/>
            </a:pPr>
            <a:endParaRPr lang="en-GB" dirty="0"/>
          </a:p>
          <a:p>
            <a:pPr marL="342900" lvl="1" indent="0">
              <a:buNone/>
            </a:pPr>
            <a:r>
              <a:rPr lang="en-GB" dirty="0"/>
              <a:t>     </a:t>
            </a:r>
            <a:r>
              <a:rPr lang="en-GB" i="1" dirty="0" err="1"/>
              <a:t>ssh</a:t>
            </a:r>
            <a:r>
              <a:rPr lang="en-GB" dirty="0"/>
              <a:t> connects and logs into the specified destination, which may be </a:t>
            </a:r>
            <a:r>
              <a:rPr lang="en-GB" dirty="0" err="1"/>
              <a:t>speci</a:t>
            </a:r>
            <a:r>
              <a:rPr lang="en-GB" dirty="0"/>
              <a:t>-</a:t>
            </a:r>
          </a:p>
          <a:p>
            <a:pPr marL="342900" lvl="1" indent="0">
              <a:buNone/>
            </a:pPr>
            <a:r>
              <a:rPr lang="en-GB" dirty="0"/>
              <a:t>     </a:t>
            </a:r>
            <a:r>
              <a:rPr lang="en-GB" dirty="0" err="1"/>
              <a:t>fied</a:t>
            </a:r>
            <a:r>
              <a:rPr lang="en-GB" dirty="0"/>
              <a:t> as either [user@]hostname or a URI of the form</a:t>
            </a:r>
          </a:p>
          <a:p>
            <a:pPr marL="342900" lvl="1" indent="0">
              <a:buNone/>
            </a:pPr>
            <a:r>
              <a:rPr lang="en-GB" dirty="0"/>
              <a:t>     </a:t>
            </a:r>
            <a:r>
              <a:rPr lang="en-GB" dirty="0" err="1"/>
              <a:t>ssh</a:t>
            </a:r>
            <a:r>
              <a:rPr lang="en-GB" dirty="0"/>
              <a:t>://[user@]hostname[:port].</a:t>
            </a:r>
          </a:p>
        </p:txBody>
      </p:sp>
    </p:spTree>
    <p:extLst>
      <p:ext uri="{BB962C8B-B14F-4D97-AF65-F5344CB8AC3E}">
        <p14:creationId xmlns:p14="http://schemas.microsoft.com/office/powerpoint/2010/main" val="1600244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1E47D-6EAA-054E-A36A-6520BC258DC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D9A7C75-D139-5E45-BB7F-2459CA8812E1}"/>
              </a:ext>
            </a:extLst>
          </p:cNvPr>
          <p:cNvSpPr>
            <a:spLocks noGrp="1"/>
          </p:cNvSpPr>
          <p:nvPr>
            <p:ph idx="1"/>
          </p:nvPr>
        </p:nvSpPr>
        <p:spPr/>
        <p:txBody>
          <a:bodyPr/>
          <a:lstStyle/>
          <a:p>
            <a:r>
              <a:rPr lang="en-GB" sz="3200" dirty="0"/>
              <a:t>Coffee break! </a:t>
            </a:r>
          </a:p>
          <a:p>
            <a:pPr marL="0" indent="0">
              <a:buNone/>
            </a:pPr>
            <a:endParaRPr lang="en-GB" sz="3200" dirty="0"/>
          </a:p>
        </p:txBody>
      </p:sp>
    </p:spTree>
    <p:extLst>
      <p:ext uri="{BB962C8B-B14F-4D97-AF65-F5344CB8AC3E}">
        <p14:creationId xmlns:p14="http://schemas.microsoft.com/office/powerpoint/2010/main" val="2001015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0B81F7-7E58-DB47-8EC0-6B5574679469}"/>
              </a:ext>
            </a:extLst>
          </p:cNvPr>
          <p:cNvPicPr>
            <a:picLocks noChangeAspect="1"/>
          </p:cNvPicPr>
          <p:nvPr/>
        </p:nvPicPr>
        <p:blipFill>
          <a:blip r:embed="rId3"/>
          <a:stretch>
            <a:fillRect/>
          </a:stretch>
        </p:blipFill>
        <p:spPr>
          <a:xfrm>
            <a:off x="1479584" y="2267642"/>
            <a:ext cx="3556000" cy="939800"/>
          </a:xfrm>
          <a:prstGeom prst="rect">
            <a:avLst/>
          </a:prstGeom>
        </p:spPr>
      </p:pic>
      <p:sp>
        <p:nvSpPr>
          <p:cNvPr id="6" name="TextBox 5"/>
          <p:cNvSpPr txBox="1"/>
          <p:nvPr/>
        </p:nvSpPr>
        <p:spPr>
          <a:xfrm>
            <a:off x="4572000" y="1531651"/>
            <a:ext cx="3384376" cy="584775"/>
          </a:xfrm>
          <a:prstGeom prst="rect">
            <a:avLst/>
          </a:prstGeom>
          <a:solidFill>
            <a:srgbClr val="FFC000"/>
          </a:solidFill>
        </p:spPr>
        <p:txBody>
          <a:bodyPr wrap="square" rtlCol="0">
            <a:spAutoFit/>
          </a:bodyPr>
          <a:lstStyle/>
          <a:p>
            <a:r>
              <a:rPr lang="en-US" dirty="0"/>
              <a:t>The dollar sign is a </a:t>
            </a:r>
            <a:r>
              <a:rPr lang="en-US" b="1" dirty="0"/>
              <a:t>prompt</a:t>
            </a:r>
            <a:r>
              <a:rPr lang="en-US" dirty="0"/>
              <a:t>, shows that the shell is waiting for input.</a:t>
            </a:r>
          </a:p>
        </p:txBody>
      </p:sp>
      <p:cxnSp>
        <p:nvCxnSpPr>
          <p:cNvPr id="10" name="Straight Arrow Connector 9"/>
          <p:cNvCxnSpPr>
            <a:stCxn id="6" idx="1"/>
          </p:cNvCxnSpPr>
          <p:nvPr/>
        </p:nvCxnSpPr>
        <p:spPr bwMode="auto">
          <a:xfrm flipH="1">
            <a:off x="3779912" y="1824039"/>
            <a:ext cx="792088" cy="787732"/>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sp>
        <p:nvSpPr>
          <p:cNvPr id="12" name="TextBox 11"/>
          <p:cNvSpPr txBox="1"/>
          <p:nvPr/>
        </p:nvSpPr>
        <p:spPr>
          <a:xfrm>
            <a:off x="5148064" y="3358658"/>
            <a:ext cx="2644550" cy="584775"/>
          </a:xfrm>
          <a:prstGeom prst="rect">
            <a:avLst/>
          </a:prstGeom>
          <a:solidFill>
            <a:srgbClr val="FFC000"/>
          </a:solidFill>
        </p:spPr>
        <p:txBody>
          <a:bodyPr wrap="square" rtlCol="0">
            <a:spAutoFit/>
          </a:bodyPr>
          <a:lstStyle/>
          <a:p>
            <a:r>
              <a:rPr lang="en-US" dirty="0"/>
              <a:t>The cursor. This is where you write commands</a:t>
            </a:r>
          </a:p>
        </p:txBody>
      </p:sp>
      <p:cxnSp>
        <p:nvCxnSpPr>
          <p:cNvPr id="13" name="Straight Arrow Connector 12"/>
          <p:cNvCxnSpPr/>
          <p:nvPr/>
        </p:nvCxnSpPr>
        <p:spPr bwMode="auto">
          <a:xfrm flipH="1" flipV="1">
            <a:off x="4124134" y="2778696"/>
            <a:ext cx="1023930" cy="872350"/>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spTree>
    <p:extLst>
      <p:ext uri="{BB962C8B-B14F-4D97-AF65-F5344CB8AC3E}">
        <p14:creationId xmlns:p14="http://schemas.microsoft.com/office/powerpoint/2010/main" val="15094796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8B688-31FF-4E4B-9F94-C355CB6F9DA4}"/>
              </a:ext>
            </a:extLst>
          </p:cNvPr>
          <p:cNvSpPr>
            <a:spLocks noGrp="1"/>
          </p:cNvSpPr>
          <p:nvPr>
            <p:ph type="title"/>
          </p:nvPr>
        </p:nvSpPr>
        <p:spPr/>
        <p:txBody>
          <a:bodyPr/>
          <a:lstStyle/>
          <a:p>
            <a:r>
              <a:rPr lang="en-GB" dirty="0"/>
              <a:t>General comments on commands</a:t>
            </a:r>
          </a:p>
        </p:txBody>
      </p:sp>
      <p:sp>
        <p:nvSpPr>
          <p:cNvPr id="3" name="Content Placeholder 2">
            <a:extLst>
              <a:ext uri="{FF2B5EF4-FFF2-40B4-BE49-F238E27FC236}">
                <a16:creationId xmlns:a16="http://schemas.microsoft.com/office/drawing/2014/main" id="{CC275F72-1096-684D-8EF1-D44147FCA5CB}"/>
              </a:ext>
            </a:extLst>
          </p:cNvPr>
          <p:cNvSpPr>
            <a:spLocks noGrp="1"/>
          </p:cNvSpPr>
          <p:nvPr>
            <p:ph idx="1"/>
          </p:nvPr>
        </p:nvSpPr>
        <p:spPr/>
        <p:txBody>
          <a:bodyPr>
            <a:normAutofit fontScale="92500" lnSpcReduction="10000"/>
          </a:bodyPr>
          <a:lstStyle/>
          <a:p>
            <a:pPr>
              <a:lnSpc>
                <a:spcPct val="110000"/>
              </a:lnSpc>
            </a:pPr>
            <a:r>
              <a:rPr lang="en-GB" dirty="0"/>
              <a:t>The commands operates on text. Either files containing text or input from the keyboard (called </a:t>
            </a:r>
            <a:r>
              <a:rPr lang="en-GB" i="1" dirty="0"/>
              <a:t>standard input</a:t>
            </a:r>
            <a:r>
              <a:rPr lang="en-GB" dirty="0"/>
              <a:t>).</a:t>
            </a:r>
          </a:p>
          <a:p>
            <a:pPr>
              <a:lnSpc>
                <a:spcPct val="110000"/>
              </a:lnSpc>
            </a:pPr>
            <a:r>
              <a:rPr lang="en-GB" dirty="0"/>
              <a:t>Commands in Linux usually takes the form</a:t>
            </a:r>
          </a:p>
          <a:p>
            <a:pPr marL="0" indent="0">
              <a:lnSpc>
                <a:spcPct val="110000"/>
              </a:lnSpc>
              <a:buNone/>
            </a:pPr>
            <a:r>
              <a:rPr lang="en-GB" i="1" dirty="0"/>
              <a:t>	</a:t>
            </a:r>
            <a:r>
              <a:rPr lang="en-GB" i="1" dirty="0">
                <a:highlight>
                  <a:srgbClr val="C0C0C0"/>
                </a:highlight>
                <a:latin typeface="Consolas" panose="020B0609020204030204" pitchFamily="49" charset="0"/>
                <a:cs typeface="Consolas" panose="020B0609020204030204" pitchFamily="49" charset="0"/>
              </a:rPr>
              <a:t>command</a:t>
            </a:r>
            <a:r>
              <a:rPr lang="en-GB" dirty="0">
                <a:highlight>
                  <a:srgbClr val="C0C0C0"/>
                </a:highlight>
                <a:latin typeface="Consolas" panose="020B0609020204030204" pitchFamily="49" charset="0"/>
                <a:cs typeface="Consolas" panose="020B0609020204030204" pitchFamily="49" charset="0"/>
              </a:rPr>
              <a:t> [-options] </a:t>
            </a:r>
            <a:r>
              <a:rPr lang="en-GB" i="1" dirty="0" err="1">
                <a:highlight>
                  <a:srgbClr val="C0C0C0"/>
                </a:highlight>
                <a:latin typeface="Consolas" panose="020B0609020204030204" pitchFamily="49" charset="0"/>
                <a:cs typeface="Consolas" panose="020B0609020204030204" pitchFamily="49" charset="0"/>
              </a:rPr>
              <a:t>inputfile</a:t>
            </a:r>
            <a:endParaRPr lang="en-GB" i="1" dirty="0">
              <a:highlight>
                <a:srgbClr val="C0C0C0"/>
              </a:highlight>
              <a:latin typeface="Consolas" panose="020B0609020204030204" pitchFamily="49" charset="0"/>
              <a:cs typeface="Consolas" panose="020B0609020204030204" pitchFamily="49" charset="0"/>
            </a:endParaRPr>
          </a:p>
          <a:p>
            <a:pPr>
              <a:lnSpc>
                <a:spcPct val="110000"/>
              </a:lnSpc>
            </a:pPr>
            <a:r>
              <a:rPr lang="en-GB" dirty="0">
                <a:latin typeface="Calibri" panose="020F0502020204030204" pitchFamily="34" charset="0"/>
                <a:cs typeface="Calibri" panose="020F0502020204030204" pitchFamily="34" charset="0"/>
              </a:rPr>
              <a:t>The philosophy of Linux (and UNIX) programs is that they are supposed to be </a:t>
            </a:r>
            <a:r>
              <a:rPr lang="en-GB" u="sng" dirty="0">
                <a:latin typeface="Calibri" panose="020F0502020204030204" pitchFamily="34" charset="0"/>
                <a:cs typeface="Calibri" panose="020F0502020204030204" pitchFamily="34" charset="0"/>
              </a:rPr>
              <a:t>simple</a:t>
            </a:r>
            <a:r>
              <a:rPr lang="en-GB" dirty="0">
                <a:latin typeface="Calibri" panose="020F0502020204030204" pitchFamily="34" charset="0"/>
                <a:cs typeface="Calibri" panose="020F0502020204030204" pitchFamily="34" charset="0"/>
              </a:rPr>
              <a:t> and </a:t>
            </a:r>
            <a:r>
              <a:rPr lang="en-GB" u="sng" dirty="0">
                <a:latin typeface="Calibri" panose="020F0502020204030204" pitchFamily="34" charset="0"/>
                <a:cs typeface="Calibri" panose="020F0502020204030204" pitchFamily="34" charset="0"/>
              </a:rPr>
              <a:t>efficient</a:t>
            </a:r>
            <a:r>
              <a:rPr lang="en-GB" dirty="0">
                <a:latin typeface="Calibri" panose="020F0502020204030204" pitchFamily="34" charset="0"/>
                <a:cs typeface="Calibri" panose="020F0502020204030204" pitchFamily="34" charset="0"/>
              </a:rPr>
              <a:t> with a standardised way of taking inputs and giving outputs. Because of the standardisation, the output of one command can (often) be used as the input of another command. The advantage of this will be clear later. </a:t>
            </a:r>
          </a:p>
          <a:p>
            <a:pPr>
              <a:lnSpc>
                <a:spcPct val="110000"/>
              </a:lnSpc>
            </a:pPr>
            <a:r>
              <a:rPr lang="en-GB" dirty="0">
                <a:latin typeface="Calibri" panose="020F0502020204030204" pitchFamily="34" charset="0"/>
                <a:cs typeface="Calibri" panose="020F0502020204030204" pitchFamily="34" charset="0"/>
              </a:rPr>
              <a:t>The full manual for a command can be accessed with </a:t>
            </a:r>
            <a:r>
              <a:rPr lang="en-GB" dirty="0">
                <a:highlight>
                  <a:srgbClr val="C0C0C0"/>
                </a:highlight>
                <a:latin typeface="Calibri" panose="020F0502020204030204" pitchFamily="34" charset="0"/>
                <a:cs typeface="Calibri" panose="020F0502020204030204" pitchFamily="34" charset="0"/>
              </a:rPr>
              <a:t>man command</a:t>
            </a:r>
          </a:p>
          <a:p>
            <a:pPr>
              <a:lnSpc>
                <a:spcPct val="110000"/>
              </a:lnSpc>
            </a:pP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774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Unix command syntax</a:t>
            </a:r>
          </a:p>
        </p:txBody>
      </p:sp>
      <p:sp>
        <p:nvSpPr>
          <p:cNvPr id="3" name="Content Placeholder 2"/>
          <p:cNvSpPr>
            <a:spLocks noGrp="1"/>
          </p:cNvSpPr>
          <p:nvPr>
            <p:ph idx="1"/>
          </p:nvPr>
        </p:nvSpPr>
        <p:spPr/>
        <p:txBody>
          <a:bodyPr/>
          <a:lstStyle/>
          <a:p>
            <a:pPr marL="0" indent="0">
              <a:buNone/>
            </a:pPr>
            <a:r>
              <a:rPr lang="en-US" dirty="0"/>
              <a:t>command [-option(s)] [argument(s)]</a:t>
            </a:r>
          </a:p>
        </p:txBody>
      </p:sp>
      <p:sp>
        <p:nvSpPr>
          <p:cNvPr id="4" name="TextBox 3"/>
          <p:cNvSpPr txBox="1"/>
          <p:nvPr/>
        </p:nvSpPr>
        <p:spPr>
          <a:xfrm>
            <a:off x="6104747" y="4018560"/>
            <a:ext cx="2304256" cy="830997"/>
          </a:xfrm>
          <a:prstGeom prst="rect">
            <a:avLst/>
          </a:prstGeom>
          <a:solidFill>
            <a:srgbClr val="FFC000"/>
          </a:solidFill>
        </p:spPr>
        <p:txBody>
          <a:bodyPr wrap="square" rtlCol="0">
            <a:spAutoFit/>
          </a:bodyPr>
          <a:lstStyle/>
          <a:p>
            <a:r>
              <a:rPr lang="en-US" dirty="0"/>
              <a:t>There must be spaces between commands, options and arguments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2472948"/>
            <a:ext cx="5905500" cy="901700"/>
          </a:xfrm>
          <a:prstGeom prst="rect">
            <a:avLst/>
          </a:prstGeom>
        </p:spPr>
      </p:pic>
      <p:sp>
        <p:nvSpPr>
          <p:cNvPr id="6" name="TextBox 5"/>
          <p:cNvSpPr txBox="1"/>
          <p:nvPr/>
        </p:nvSpPr>
        <p:spPr>
          <a:xfrm>
            <a:off x="1619672" y="4441676"/>
            <a:ext cx="1080120" cy="338554"/>
          </a:xfrm>
          <a:prstGeom prst="rect">
            <a:avLst/>
          </a:prstGeom>
          <a:solidFill>
            <a:srgbClr val="FFC000"/>
          </a:solidFill>
        </p:spPr>
        <p:txBody>
          <a:bodyPr wrap="square" rtlCol="0">
            <a:spAutoFit/>
          </a:bodyPr>
          <a:lstStyle/>
          <a:p>
            <a:r>
              <a:rPr lang="en-US"/>
              <a:t>command</a:t>
            </a:r>
            <a:endParaRPr lang="en-US" dirty="0"/>
          </a:p>
        </p:txBody>
      </p:sp>
      <p:sp>
        <p:nvSpPr>
          <p:cNvPr id="7" name="Oval 6"/>
          <p:cNvSpPr/>
          <p:nvPr/>
        </p:nvSpPr>
        <p:spPr bwMode="auto">
          <a:xfrm>
            <a:off x="3024091" y="2749751"/>
            <a:ext cx="251765" cy="251765"/>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cxnSp>
        <p:nvCxnSpPr>
          <p:cNvPr id="9" name="Straight Arrow Connector 8"/>
          <p:cNvCxnSpPr>
            <a:stCxn id="6" idx="0"/>
            <a:endCxn id="7" idx="4"/>
          </p:cNvCxnSpPr>
          <p:nvPr/>
        </p:nvCxnSpPr>
        <p:spPr bwMode="auto">
          <a:xfrm flipV="1">
            <a:off x="2159732" y="3001516"/>
            <a:ext cx="990242" cy="144016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0" name="TextBox 9"/>
          <p:cNvSpPr txBox="1"/>
          <p:nvPr/>
        </p:nvSpPr>
        <p:spPr>
          <a:xfrm>
            <a:off x="3557464" y="4441676"/>
            <a:ext cx="798512" cy="338554"/>
          </a:xfrm>
          <a:prstGeom prst="rect">
            <a:avLst/>
          </a:prstGeom>
          <a:solidFill>
            <a:srgbClr val="FFC000"/>
          </a:solidFill>
        </p:spPr>
        <p:txBody>
          <a:bodyPr wrap="square" rtlCol="0">
            <a:spAutoFit/>
          </a:bodyPr>
          <a:lstStyle/>
          <a:p>
            <a:r>
              <a:rPr lang="en-US"/>
              <a:t>option</a:t>
            </a:r>
            <a:endParaRPr lang="en-US" dirty="0"/>
          </a:p>
        </p:txBody>
      </p:sp>
      <p:sp>
        <p:nvSpPr>
          <p:cNvPr id="11" name="Oval 10"/>
          <p:cNvSpPr/>
          <p:nvPr/>
        </p:nvSpPr>
        <p:spPr bwMode="auto">
          <a:xfrm>
            <a:off x="3309042" y="2759873"/>
            <a:ext cx="251765" cy="251765"/>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cxnSp>
        <p:nvCxnSpPr>
          <p:cNvPr id="12" name="Straight Arrow Connector 11"/>
          <p:cNvCxnSpPr>
            <a:endCxn id="11" idx="4"/>
          </p:cNvCxnSpPr>
          <p:nvPr/>
        </p:nvCxnSpPr>
        <p:spPr bwMode="auto">
          <a:xfrm flipH="1" flipV="1">
            <a:off x="3434925" y="3011638"/>
            <a:ext cx="662599" cy="1430038"/>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4" name="TextBox 13"/>
          <p:cNvSpPr txBox="1"/>
          <p:nvPr/>
        </p:nvSpPr>
        <p:spPr>
          <a:xfrm>
            <a:off x="4614637" y="4434059"/>
            <a:ext cx="1109492" cy="338554"/>
          </a:xfrm>
          <a:prstGeom prst="rect">
            <a:avLst/>
          </a:prstGeom>
          <a:solidFill>
            <a:srgbClr val="FFC000"/>
          </a:solidFill>
        </p:spPr>
        <p:txBody>
          <a:bodyPr wrap="square" rtlCol="0">
            <a:spAutoFit/>
          </a:bodyPr>
          <a:lstStyle/>
          <a:p>
            <a:r>
              <a:rPr lang="en-US"/>
              <a:t>argument</a:t>
            </a:r>
            <a:endParaRPr lang="en-US" dirty="0"/>
          </a:p>
        </p:txBody>
      </p:sp>
      <p:sp>
        <p:nvSpPr>
          <p:cNvPr id="15" name="Oval 14"/>
          <p:cNvSpPr/>
          <p:nvPr/>
        </p:nvSpPr>
        <p:spPr bwMode="auto">
          <a:xfrm>
            <a:off x="3603973" y="2759872"/>
            <a:ext cx="526474" cy="251765"/>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cxnSp>
        <p:nvCxnSpPr>
          <p:cNvPr id="16" name="Straight Arrow Connector 15"/>
          <p:cNvCxnSpPr>
            <a:endCxn id="15" idx="4"/>
          </p:cNvCxnSpPr>
          <p:nvPr/>
        </p:nvCxnSpPr>
        <p:spPr bwMode="auto">
          <a:xfrm flipH="1" flipV="1">
            <a:off x="3867210" y="3011637"/>
            <a:ext cx="1287488" cy="1422422"/>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491976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structure</a:t>
            </a:r>
          </a:p>
        </p:txBody>
      </p:sp>
      <p:sp>
        <p:nvSpPr>
          <p:cNvPr id="5" name="Content Placeholder 4">
            <a:extLst>
              <a:ext uri="{FF2B5EF4-FFF2-40B4-BE49-F238E27FC236}">
                <a16:creationId xmlns:a16="http://schemas.microsoft.com/office/drawing/2014/main" id="{9ABFDD52-2DBB-C944-9E9C-4F5696090591}"/>
              </a:ext>
            </a:extLst>
          </p:cNvPr>
          <p:cNvSpPr>
            <a:spLocks noGrp="1"/>
          </p:cNvSpPr>
          <p:nvPr>
            <p:ph idx="1"/>
          </p:nvPr>
        </p:nvSpPr>
        <p:spPr>
          <a:xfrm>
            <a:off x="613009" y="1662113"/>
            <a:ext cx="3960812" cy="3429000"/>
          </a:xfrm>
        </p:spPr>
        <p:txBody>
          <a:bodyPr>
            <a:normAutofit fontScale="85000" lnSpcReduction="20000"/>
          </a:bodyPr>
          <a:lstStyle/>
          <a:p>
            <a:r>
              <a:rPr lang="en-US" dirty="0"/>
              <a:t>Unix has a hierarchical file system.</a:t>
            </a:r>
          </a:p>
          <a:p>
            <a:r>
              <a:rPr lang="en-US" dirty="0"/>
              <a:t>At the top is the </a:t>
            </a:r>
            <a:r>
              <a:rPr lang="en-US" b="1" dirty="0"/>
              <a:t>root directory</a:t>
            </a:r>
            <a:r>
              <a:rPr lang="en-US" dirty="0"/>
              <a:t> that holds everything else. We refer to it using a slash character / on its own</a:t>
            </a:r>
          </a:p>
          <a:p>
            <a:r>
              <a:rPr lang="en-US" dirty="0"/>
              <a:t>Inside that directory are several other directories: </a:t>
            </a:r>
          </a:p>
          <a:p>
            <a:pPr lvl="1"/>
            <a:r>
              <a:rPr lang="en-US" dirty="0"/>
              <a:t>bin (which is where some built-in programs are stored), </a:t>
            </a:r>
          </a:p>
          <a:p>
            <a:pPr lvl="1"/>
            <a:r>
              <a:rPr lang="en-US" dirty="0"/>
              <a:t>data (for miscellaneous data files), </a:t>
            </a:r>
          </a:p>
          <a:p>
            <a:pPr lvl="1"/>
            <a:r>
              <a:rPr lang="en-US" dirty="0"/>
              <a:t>Users (where users’ personal directories are located),</a:t>
            </a:r>
          </a:p>
          <a:p>
            <a:pPr lvl="1"/>
            <a:endParaRPr lang="en-US" dirty="0"/>
          </a:p>
          <a:p>
            <a:endParaRPr lang="en-US" dirty="0"/>
          </a:p>
          <a:p>
            <a:endParaRPr lang="en-GB" dirty="0"/>
          </a:p>
        </p:txBody>
      </p:sp>
      <p:grpSp>
        <p:nvGrpSpPr>
          <p:cNvPr id="21" name="Group 20"/>
          <p:cNvGrpSpPr/>
          <p:nvPr/>
        </p:nvGrpSpPr>
        <p:grpSpPr>
          <a:xfrm>
            <a:off x="4722812" y="2476278"/>
            <a:ext cx="3761384" cy="2268506"/>
            <a:chOff x="3968292" y="1849388"/>
            <a:chExt cx="3761384" cy="2268506"/>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292" y="1849388"/>
              <a:ext cx="3761384" cy="2268506"/>
            </a:xfrm>
            <a:prstGeom prst="rect">
              <a:avLst/>
            </a:prstGeom>
          </p:spPr>
        </p:pic>
        <p:sp>
          <p:nvSpPr>
            <p:cNvPr id="9" name="Rectangle 8"/>
            <p:cNvSpPr/>
            <p:nvPr/>
          </p:nvSpPr>
          <p:spPr bwMode="auto">
            <a:xfrm>
              <a:off x="5652120" y="2065412"/>
              <a:ext cx="510141" cy="4472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0" name="Rectangle 9"/>
            <p:cNvSpPr/>
            <p:nvPr/>
          </p:nvSpPr>
          <p:spPr bwMode="auto">
            <a:xfrm>
              <a:off x="4221596" y="3670694"/>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1" name="Rectangle 10"/>
            <p:cNvSpPr/>
            <p:nvPr/>
          </p:nvSpPr>
          <p:spPr bwMode="auto">
            <a:xfrm>
              <a:off x="5174495" y="3670693"/>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2" name="Rectangle 11"/>
            <p:cNvSpPr/>
            <p:nvPr/>
          </p:nvSpPr>
          <p:spPr bwMode="auto">
            <a:xfrm>
              <a:off x="602886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3" name="Rectangle 12"/>
            <p:cNvSpPr/>
            <p:nvPr/>
          </p:nvSpPr>
          <p:spPr bwMode="auto">
            <a:xfrm>
              <a:off x="702027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5" name="TextBox 14"/>
            <p:cNvSpPr txBox="1"/>
            <p:nvPr/>
          </p:nvSpPr>
          <p:spPr>
            <a:xfrm>
              <a:off x="5514481" y="2150512"/>
              <a:ext cx="835485" cy="276999"/>
            </a:xfrm>
            <a:prstGeom prst="rect">
              <a:avLst/>
            </a:prstGeom>
            <a:noFill/>
          </p:spPr>
          <p:txBody>
            <a:bodyPr wrap="none" rtlCol="0">
              <a:spAutoFit/>
            </a:bodyPr>
            <a:lstStyle/>
            <a:p>
              <a:r>
                <a:rPr lang="en-US" sz="1200" dirty="0">
                  <a:latin typeface="Courier New" charset="0"/>
                  <a:ea typeface="Courier New" charset="0"/>
                  <a:cs typeface="Courier New" charset="0"/>
                </a:rPr>
                <a:t>/(root)</a:t>
              </a:r>
            </a:p>
          </p:txBody>
        </p:sp>
        <p:sp>
          <p:nvSpPr>
            <p:cNvPr id="16" name="TextBox 15"/>
            <p:cNvSpPr txBox="1"/>
            <p:nvPr/>
          </p:nvSpPr>
          <p:spPr>
            <a:xfrm>
              <a:off x="4252428" y="3649588"/>
              <a:ext cx="463588" cy="276999"/>
            </a:xfrm>
            <a:prstGeom prst="rect">
              <a:avLst/>
            </a:prstGeom>
            <a:noFill/>
          </p:spPr>
          <p:txBody>
            <a:bodyPr wrap="none" rtlCol="0">
              <a:spAutoFit/>
            </a:bodyPr>
            <a:lstStyle/>
            <a:p>
              <a:r>
                <a:rPr lang="en-US" sz="1200">
                  <a:latin typeface="Courier New" charset="0"/>
                  <a:ea typeface="Courier New" charset="0"/>
                  <a:cs typeface="Courier New" charset="0"/>
                </a:rPr>
                <a:t>bin</a:t>
              </a:r>
              <a:endParaRPr lang="en-US" sz="1200" dirty="0">
                <a:latin typeface="Courier New" charset="0"/>
                <a:ea typeface="Courier New" charset="0"/>
                <a:cs typeface="Courier New" charset="0"/>
              </a:endParaRPr>
            </a:p>
          </p:txBody>
        </p:sp>
        <p:sp>
          <p:nvSpPr>
            <p:cNvPr id="17" name="TextBox 16"/>
            <p:cNvSpPr txBox="1"/>
            <p:nvPr/>
          </p:nvSpPr>
          <p:spPr>
            <a:xfrm>
              <a:off x="5123098" y="3644914"/>
              <a:ext cx="556563" cy="276999"/>
            </a:xfrm>
            <a:prstGeom prst="rect">
              <a:avLst/>
            </a:prstGeom>
            <a:noFill/>
          </p:spPr>
          <p:txBody>
            <a:bodyPr wrap="none" rtlCol="0">
              <a:spAutoFit/>
            </a:bodyPr>
            <a:lstStyle/>
            <a:p>
              <a:r>
                <a:rPr lang="en-US" sz="1200">
                  <a:latin typeface="Courier New" charset="0"/>
                  <a:ea typeface="Courier New" charset="0"/>
                  <a:cs typeface="Courier New" charset="0"/>
                </a:rPr>
                <a:t>data</a:t>
              </a:r>
              <a:endParaRPr lang="en-US" sz="1200" dirty="0">
                <a:latin typeface="Courier New" charset="0"/>
                <a:ea typeface="Courier New" charset="0"/>
                <a:cs typeface="Courier New" charset="0"/>
              </a:endParaRPr>
            </a:p>
          </p:txBody>
        </p:sp>
        <p:sp>
          <p:nvSpPr>
            <p:cNvPr id="18" name="TextBox 17"/>
            <p:cNvSpPr txBox="1"/>
            <p:nvPr/>
          </p:nvSpPr>
          <p:spPr>
            <a:xfrm>
              <a:off x="6025198" y="3625455"/>
              <a:ext cx="649537" cy="276999"/>
            </a:xfrm>
            <a:prstGeom prst="rect">
              <a:avLst/>
            </a:prstGeom>
            <a:noFill/>
          </p:spPr>
          <p:txBody>
            <a:bodyPr wrap="none" rtlCol="0">
              <a:spAutoFit/>
            </a:bodyPr>
            <a:lstStyle/>
            <a:p>
              <a:r>
                <a:rPr lang="en-US" sz="1200">
                  <a:latin typeface="Courier New" charset="0"/>
                  <a:ea typeface="Courier New" charset="0"/>
                  <a:cs typeface="Courier New" charset="0"/>
                </a:rPr>
                <a:t>Users</a:t>
              </a:r>
              <a:endParaRPr lang="en-US" sz="1200" dirty="0">
                <a:latin typeface="Courier New" charset="0"/>
                <a:ea typeface="Courier New" charset="0"/>
                <a:cs typeface="Courier New" charset="0"/>
              </a:endParaRPr>
            </a:p>
          </p:txBody>
        </p:sp>
        <p:sp>
          <p:nvSpPr>
            <p:cNvPr id="19" name="TextBox 18"/>
            <p:cNvSpPr txBox="1"/>
            <p:nvPr/>
          </p:nvSpPr>
          <p:spPr>
            <a:xfrm>
              <a:off x="7044038" y="3619138"/>
              <a:ext cx="463588" cy="276999"/>
            </a:xfrm>
            <a:prstGeom prst="rect">
              <a:avLst/>
            </a:prstGeom>
            <a:noFill/>
          </p:spPr>
          <p:txBody>
            <a:bodyPr wrap="none" rtlCol="0">
              <a:spAutoFit/>
            </a:bodyPr>
            <a:lstStyle/>
            <a:p>
              <a:r>
                <a:rPr lang="en-US" sz="1200" dirty="0" err="1">
                  <a:latin typeface="Courier New" charset="0"/>
                  <a:ea typeface="Courier New" charset="0"/>
                  <a:cs typeface="Courier New" charset="0"/>
                </a:rPr>
                <a:t>tmp</a:t>
              </a:r>
              <a:endParaRPr lang="en-US" sz="1200" dirty="0">
                <a:latin typeface="Courier New" charset="0"/>
                <a:ea typeface="Courier New" charset="0"/>
                <a:cs typeface="Courier New" charset="0"/>
              </a:endParaRPr>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6706" y="722930"/>
            <a:ext cx="4166023" cy="1645336"/>
          </a:xfrm>
          <a:prstGeom prst="rect">
            <a:avLst/>
          </a:prstGeom>
          <a:effectLst>
            <a:outerShdw blurRad="50800" dist="762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776" y="852041"/>
            <a:ext cx="7921625" cy="954088"/>
          </a:xfrm>
        </p:spPr>
        <p:txBody>
          <a:bodyPr/>
          <a:lstStyle/>
          <a:p>
            <a:r>
              <a:rPr lang="en-US" dirty="0"/>
              <a:t>File structure</a:t>
            </a:r>
          </a:p>
        </p:txBody>
      </p:sp>
      <p:grpSp>
        <p:nvGrpSpPr>
          <p:cNvPr id="6" name="Group 5"/>
          <p:cNvGrpSpPr/>
          <p:nvPr/>
        </p:nvGrpSpPr>
        <p:grpSpPr>
          <a:xfrm>
            <a:off x="821776" y="1806129"/>
            <a:ext cx="3768879" cy="3456384"/>
            <a:chOff x="3968292" y="1849388"/>
            <a:chExt cx="3768879" cy="3456384"/>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292" y="1849388"/>
              <a:ext cx="3761384" cy="2268506"/>
            </a:xfrm>
            <a:prstGeom prst="rect">
              <a:avLst/>
            </a:prstGeom>
          </p:spPr>
        </p:pic>
        <p:sp>
          <p:nvSpPr>
            <p:cNvPr id="9" name="Rectangle 8"/>
            <p:cNvSpPr/>
            <p:nvPr/>
          </p:nvSpPr>
          <p:spPr bwMode="auto">
            <a:xfrm>
              <a:off x="5652120" y="2065412"/>
              <a:ext cx="510141" cy="4472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0" name="Rectangle 9"/>
            <p:cNvSpPr/>
            <p:nvPr/>
          </p:nvSpPr>
          <p:spPr bwMode="auto">
            <a:xfrm>
              <a:off x="4221596" y="3670694"/>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1" name="Rectangle 10"/>
            <p:cNvSpPr/>
            <p:nvPr/>
          </p:nvSpPr>
          <p:spPr bwMode="auto">
            <a:xfrm>
              <a:off x="5174495" y="3670693"/>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2" name="Rectangle 11"/>
            <p:cNvSpPr/>
            <p:nvPr/>
          </p:nvSpPr>
          <p:spPr bwMode="auto">
            <a:xfrm>
              <a:off x="602886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3" name="Rectangle 12"/>
            <p:cNvSpPr/>
            <p:nvPr/>
          </p:nvSpPr>
          <p:spPr bwMode="auto">
            <a:xfrm>
              <a:off x="702027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t="64000"/>
            <a:stretch/>
          </p:blipFill>
          <p:spPr>
            <a:xfrm>
              <a:off x="4103687" y="4009628"/>
              <a:ext cx="3633484" cy="1296144"/>
            </a:xfrm>
            <a:prstGeom prst="rect">
              <a:avLst/>
            </a:prstGeom>
          </p:spPr>
        </p:pic>
        <p:sp>
          <p:nvSpPr>
            <p:cNvPr id="16" name="TextBox 15"/>
            <p:cNvSpPr txBox="1"/>
            <p:nvPr/>
          </p:nvSpPr>
          <p:spPr>
            <a:xfrm>
              <a:off x="4252428" y="3649588"/>
              <a:ext cx="463588" cy="276999"/>
            </a:xfrm>
            <a:prstGeom prst="rect">
              <a:avLst/>
            </a:prstGeom>
            <a:noFill/>
          </p:spPr>
          <p:txBody>
            <a:bodyPr wrap="none" rtlCol="0">
              <a:spAutoFit/>
            </a:bodyPr>
            <a:lstStyle/>
            <a:p>
              <a:r>
                <a:rPr lang="en-US" sz="1200">
                  <a:latin typeface="Courier New" charset="0"/>
                  <a:ea typeface="Courier New" charset="0"/>
                  <a:cs typeface="Courier New" charset="0"/>
                </a:rPr>
                <a:t>bin</a:t>
              </a:r>
              <a:endParaRPr lang="en-US" sz="1200" dirty="0">
                <a:latin typeface="Courier New" charset="0"/>
                <a:ea typeface="Courier New" charset="0"/>
                <a:cs typeface="Courier New" charset="0"/>
              </a:endParaRPr>
            </a:p>
          </p:txBody>
        </p:sp>
        <p:sp>
          <p:nvSpPr>
            <p:cNvPr id="17" name="TextBox 16"/>
            <p:cNvSpPr txBox="1"/>
            <p:nvPr/>
          </p:nvSpPr>
          <p:spPr>
            <a:xfrm>
              <a:off x="5123098" y="3644914"/>
              <a:ext cx="556563" cy="276999"/>
            </a:xfrm>
            <a:prstGeom prst="rect">
              <a:avLst/>
            </a:prstGeom>
            <a:noFill/>
          </p:spPr>
          <p:txBody>
            <a:bodyPr wrap="none" rtlCol="0">
              <a:spAutoFit/>
            </a:bodyPr>
            <a:lstStyle/>
            <a:p>
              <a:r>
                <a:rPr lang="en-US" sz="1200">
                  <a:latin typeface="Courier New" charset="0"/>
                  <a:ea typeface="Courier New" charset="0"/>
                  <a:cs typeface="Courier New" charset="0"/>
                </a:rPr>
                <a:t>data</a:t>
              </a:r>
              <a:endParaRPr lang="en-US" sz="1200" dirty="0">
                <a:latin typeface="Courier New" charset="0"/>
                <a:ea typeface="Courier New" charset="0"/>
                <a:cs typeface="Courier New" charset="0"/>
              </a:endParaRPr>
            </a:p>
          </p:txBody>
        </p:sp>
        <p:sp>
          <p:nvSpPr>
            <p:cNvPr id="18" name="TextBox 17"/>
            <p:cNvSpPr txBox="1"/>
            <p:nvPr/>
          </p:nvSpPr>
          <p:spPr>
            <a:xfrm>
              <a:off x="6025198" y="3625455"/>
              <a:ext cx="649537" cy="276999"/>
            </a:xfrm>
            <a:prstGeom prst="rect">
              <a:avLst/>
            </a:prstGeom>
            <a:noFill/>
          </p:spPr>
          <p:txBody>
            <a:bodyPr wrap="none" rtlCol="0">
              <a:spAutoFit/>
            </a:bodyPr>
            <a:lstStyle/>
            <a:p>
              <a:r>
                <a:rPr lang="en-US" sz="1200">
                  <a:latin typeface="Courier New" charset="0"/>
                  <a:ea typeface="Courier New" charset="0"/>
                  <a:cs typeface="Courier New" charset="0"/>
                </a:rPr>
                <a:t>Users</a:t>
              </a:r>
              <a:endParaRPr lang="en-US" sz="1200" dirty="0">
                <a:latin typeface="Courier New" charset="0"/>
                <a:ea typeface="Courier New" charset="0"/>
                <a:cs typeface="Courier New" charset="0"/>
              </a:endParaRPr>
            </a:p>
          </p:txBody>
        </p:sp>
        <p:sp>
          <p:nvSpPr>
            <p:cNvPr id="19" name="TextBox 18"/>
            <p:cNvSpPr txBox="1"/>
            <p:nvPr/>
          </p:nvSpPr>
          <p:spPr>
            <a:xfrm>
              <a:off x="7044038" y="3619138"/>
              <a:ext cx="463588" cy="276999"/>
            </a:xfrm>
            <a:prstGeom prst="rect">
              <a:avLst/>
            </a:prstGeom>
            <a:noFill/>
          </p:spPr>
          <p:txBody>
            <a:bodyPr wrap="none" rtlCol="0">
              <a:spAutoFit/>
            </a:bodyPr>
            <a:lstStyle/>
            <a:p>
              <a:r>
                <a:rPr lang="en-US" sz="1200">
                  <a:latin typeface="Courier New" charset="0"/>
                  <a:ea typeface="Courier New" charset="0"/>
                  <a:cs typeface="Courier New" charset="0"/>
                </a:rPr>
                <a:t>tmp</a:t>
              </a:r>
              <a:endParaRPr lang="en-US" sz="1200" dirty="0">
                <a:latin typeface="Courier New" charset="0"/>
                <a:ea typeface="Courier New" charset="0"/>
                <a:cs typeface="Courier New" charset="0"/>
              </a:endParaRPr>
            </a:p>
          </p:txBody>
        </p:sp>
        <p:sp>
          <p:nvSpPr>
            <p:cNvPr id="3" name="Rectangle 2"/>
            <p:cNvSpPr/>
            <p:nvPr/>
          </p:nvSpPr>
          <p:spPr bwMode="auto">
            <a:xfrm>
              <a:off x="4860032" y="2137420"/>
              <a:ext cx="504056" cy="2880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5" name="Rectangle 4"/>
            <p:cNvSpPr/>
            <p:nvPr/>
          </p:nvSpPr>
          <p:spPr bwMode="auto">
            <a:xfrm>
              <a:off x="5124450"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1" name="Rectangle 20"/>
            <p:cNvSpPr/>
            <p:nvPr/>
          </p:nvSpPr>
          <p:spPr bwMode="auto">
            <a:xfrm>
              <a:off x="6025198"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2" name="Rectangle 21"/>
            <p:cNvSpPr/>
            <p:nvPr/>
          </p:nvSpPr>
          <p:spPr bwMode="auto">
            <a:xfrm>
              <a:off x="6984195"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3" name="TextBox 22"/>
            <p:cNvSpPr txBox="1"/>
            <p:nvPr/>
          </p:nvSpPr>
          <p:spPr>
            <a:xfrm>
              <a:off x="5076056" y="4845050"/>
              <a:ext cx="649537" cy="276999"/>
            </a:xfrm>
            <a:prstGeom prst="rect">
              <a:avLst/>
            </a:prstGeom>
            <a:noFill/>
          </p:spPr>
          <p:txBody>
            <a:bodyPr wrap="none" rtlCol="0">
              <a:spAutoFit/>
            </a:bodyPr>
            <a:lstStyle/>
            <a:p>
              <a:r>
                <a:rPr lang="en-US" sz="1200">
                  <a:latin typeface="Courier New" charset="0"/>
                  <a:ea typeface="Courier New" charset="0"/>
                  <a:cs typeface="Courier New" charset="0"/>
                </a:rPr>
                <a:t>larry</a:t>
              </a:r>
              <a:endParaRPr lang="en-US" sz="1200" dirty="0">
                <a:latin typeface="Courier New" charset="0"/>
                <a:ea typeface="Courier New" charset="0"/>
                <a:cs typeface="Courier New" charset="0"/>
              </a:endParaRPr>
            </a:p>
          </p:txBody>
        </p:sp>
        <p:sp>
          <p:nvSpPr>
            <p:cNvPr id="24" name="TextBox 23"/>
            <p:cNvSpPr txBox="1"/>
            <p:nvPr/>
          </p:nvSpPr>
          <p:spPr>
            <a:xfrm>
              <a:off x="5989729" y="4833684"/>
              <a:ext cx="742511" cy="276999"/>
            </a:xfrm>
            <a:prstGeom prst="rect">
              <a:avLst/>
            </a:prstGeom>
            <a:noFill/>
          </p:spPr>
          <p:txBody>
            <a:bodyPr wrap="none" rtlCol="0">
              <a:spAutoFit/>
            </a:bodyPr>
            <a:lstStyle/>
            <a:p>
              <a:r>
                <a:rPr lang="en-US" sz="1200">
                  <a:latin typeface="Courier New" charset="0"/>
                  <a:ea typeface="Courier New" charset="0"/>
                  <a:cs typeface="Courier New" charset="0"/>
                </a:rPr>
                <a:t>jonbra</a:t>
              </a:r>
              <a:endParaRPr lang="en-US" sz="1200" dirty="0">
                <a:latin typeface="Courier New" charset="0"/>
                <a:ea typeface="Courier New" charset="0"/>
                <a:cs typeface="Courier New" charset="0"/>
              </a:endParaRPr>
            </a:p>
          </p:txBody>
        </p:sp>
        <p:sp>
          <p:nvSpPr>
            <p:cNvPr id="25" name="TextBox 24"/>
            <p:cNvSpPr txBox="1"/>
            <p:nvPr/>
          </p:nvSpPr>
          <p:spPr>
            <a:xfrm>
              <a:off x="7007026" y="4833683"/>
              <a:ext cx="556563" cy="276999"/>
            </a:xfrm>
            <a:prstGeom prst="rect">
              <a:avLst/>
            </a:prstGeom>
            <a:noFill/>
          </p:spPr>
          <p:txBody>
            <a:bodyPr wrap="none" rtlCol="0">
              <a:spAutoFit/>
            </a:bodyPr>
            <a:lstStyle/>
            <a:p>
              <a:r>
                <a:rPr lang="en-US" sz="1200" dirty="0" err="1">
                  <a:latin typeface="Courier New" charset="0"/>
                  <a:ea typeface="Courier New" charset="0"/>
                  <a:cs typeface="Courier New" charset="0"/>
                </a:rPr>
                <a:t>susi</a:t>
              </a:r>
              <a:endParaRPr lang="en-US" sz="1200" dirty="0">
                <a:latin typeface="Courier New" charset="0"/>
                <a:ea typeface="Courier New" charset="0"/>
                <a:cs typeface="Courier New" charset="0"/>
              </a:endParaRPr>
            </a:p>
          </p:txBody>
        </p:sp>
      </p:grpSp>
      <p:sp>
        <p:nvSpPr>
          <p:cNvPr id="26" name="TextBox 25"/>
          <p:cNvSpPr txBox="1"/>
          <p:nvPr/>
        </p:nvSpPr>
        <p:spPr>
          <a:xfrm>
            <a:off x="2335297" y="2105194"/>
            <a:ext cx="835485" cy="276999"/>
          </a:xfrm>
          <a:prstGeom prst="rect">
            <a:avLst/>
          </a:prstGeom>
          <a:noFill/>
        </p:spPr>
        <p:txBody>
          <a:bodyPr wrap="none" rtlCol="0">
            <a:spAutoFit/>
          </a:bodyPr>
          <a:lstStyle/>
          <a:p>
            <a:r>
              <a:rPr lang="en-US" sz="1200" dirty="0">
                <a:latin typeface="Courier New" charset="0"/>
                <a:ea typeface="Courier New" charset="0"/>
                <a:cs typeface="Courier New" charset="0"/>
              </a:rPr>
              <a:t>/(root)</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3817" y="2772525"/>
            <a:ext cx="3699470" cy="2129558"/>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074686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776" y="924049"/>
            <a:ext cx="7921625" cy="954088"/>
          </a:xfrm>
        </p:spPr>
        <p:txBody>
          <a:bodyPr/>
          <a:lstStyle/>
          <a:p>
            <a:r>
              <a:rPr lang="en-US" dirty="0"/>
              <a:t>File structure</a:t>
            </a:r>
          </a:p>
        </p:txBody>
      </p:sp>
      <p:sp>
        <p:nvSpPr>
          <p:cNvPr id="8" name="TextBox 7"/>
          <p:cNvSpPr txBox="1"/>
          <p:nvPr/>
        </p:nvSpPr>
        <p:spPr>
          <a:xfrm>
            <a:off x="400599" y="796761"/>
            <a:ext cx="6237644" cy="830997"/>
          </a:xfrm>
          <a:prstGeom prst="rect">
            <a:avLst/>
          </a:prstGeom>
          <a:solidFill>
            <a:srgbClr val="FFC000"/>
          </a:solidFill>
        </p:spPr>
        <p:txBody>
          <a:bodyPr wrap="square" rtlCol="0">
            <a:spAutoFit/>
          </a:bodyPr>
          <a:lstStyle/>
          <a:p>
            <a:r>
              <a:rPr lang="en-US" dirty="0"/>
              <a:t>The home directory path may look different depending on the OS.</a:t>
            </a:r>
          </a:p>
          <a:p>
            <a:r>
              <a:rPr lang="en-US" dirty="0"/>
              <a:t>E.g. Windows: C:\Documents\</a:t>
            </a:r>
            <a:r>
              <a:rPr lang="en-US" dirty="0" err="1"/>
              <a:t>jonbra</a:t>
            </a:r>
            <a:r>
              <a:rPr lang="en-US" dirty="0"/>
              <a:t> or C:\Users\</a:t>
            </a:r>
            <a:r>
              <a:rPr lang="en-US" dirty="0" err="1"/>
              <a:t>jonbra</a:t>
            </a:r>
            <a:endParaRPr lang="en-US" dirty="0"/>
          </a:p>
          <a:p>
            <a:r>
              <a:rPr lang="en-US" dirty="0"/>
              <a:t>Mac/Linux: /Users/</a:t>
            </a:r>
            <a:r>
              <a:rPr lang="en-US" dirty="0" err="1"/>
              <a:t>jonbra</a:t>
            </a:r>
            <a:r>
              <a:rPr lang="en-US" dirty="0"/>
              <a:t> (or something similar)</a:t>
            </a:r>
          </a:p>
        </p:txBody>
      </p:sp>
      <p:grpSp>
        <p:nvGrpSpPr>
          <p:cNvPr id="32" name="Group 31"/>
          <p:cNvGrpSpPr/>
          <p:nvPr/>
        </p:nvGrpSpPr>
        <p:grpSpPr>
          <a:xfrm>
            <a:off x="1358692" y="1878137"/>
            <a:ext cx="3768879" cy="3456384"/>
            <a:chOff x="3968292" y="1849388"/>
            <a:chExt cx="3768879" cy="3456384"/>
          </a:xfrm>
        </p:grpSpPr>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292" y="1849388"/>
              <a:ext cx="3761384" cy="2268506"/>
            </a:xfrm>
            <a:prstGeom prst="rect">
              <a:avLst/>
            </a:prstGeom>
          </p:spPr>
        </p:pic>
        <p:sp>
          <p:nvSpPr>
            <p:cNvPr id="34" name="Rectangle 33"/>
            <p:cNvSpPr/>
            <p:nvPr/>
          </p:nvSpPr>
          <p:spPr bwMode="auto">
            <a:xfrm>
              <a:off x="5652120" y="2065412"/>
              <a:ext cx="510141" cy="4472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35" name="Rectangle 34"/>
            <p:cNvSpPr/>
            <p:nvPr/>
          </p:nvSpPr>
          <p:spPr bwMode="auto">
            <a:xfrm>
              <a:off x="4221596" y="3670694"/>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36" name="Rectangle 35"/>
            <p:cNvSpPr/>
            <p:nvPr/>
          </p:nvSpPr>
          <p:spPr bwMode="auto">
            <a:xfrm>
              <a:off x="5174495" y="3670693"/>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37" name="Rectangle 36"/>
            <p:cNvSpPr/>
            <p:nvPr/>
          </p:nvSpPr>
          <p:spPr bwMode="auto">
            <a:xfrm>
              <a:off x="602886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38" name="Rectangle 37"/>
            <p:cNvSpPr/>
            <p:nvPr/>
          </p:nvSpPr>
          <p:spPr bwMode="auto">
            <a:xfrm>
              <a:off x="702027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pic>
          <p:nvPicPr>
            <p:cNvPr id="39" name="Picture 38"/>
            <p:cNvPicPr>
              <a:picLocks noChangeAspect="1"/>
            </p:cNvPicPr>
            <p:nvPr/>
          </p:nvPicPr>
          <p:blipFill rotWithShape="1">
            <a:blip r:embed="rId4">
              <a:extLst>
                <a:ext uri="{28A0092B-C50C-407E-A947-70E740481C1C}">
                  <a14:useLocalDpi xmlns:a14="http://schemas.microsoft.com/office/drawing/2010/main" val="0"/>
                </a:ext>
              </a:extLst>
            </a:blip>
            <a:srcRect t="64000"/>
            <a:stretch/>
          </p:blipFill>
          <p:spPr>
            <a:xfrm>
              <a:off x="4103687" y="4009628"/>
              <a:ext cx="3633484" cy="1296144"/>
            </a:xfrm>
            <a:prstGeom prst="rect">
              <a:avLst/>
            </a:prstGeom>
          </p:spPr>
        </p:pic>
        <p:sp>
          <p:nvSpPr>
            <p:cNvPr id="40" name="TextBox 39"/>
            <p:cNvSpPr txBox="1"/>
            <p:nvPr/>
          </p:nvSpPr>
          <p:spPr>
            <a:xfrm>
              <a:off x="4252428" y="3649588"/>
              <a:ext cx="463588" cy="276999"/>
            </a:xfrm>
            <a:prstGeom prst="rect">
              <a:avLst/>
            </a:prstGeom>
            <a:noFill/>
          </p:spPr>
          <p:txBody>
            <a:bodyPr wrap="none" rtlCol="0">
              <a:spAutoFit/>
            </a:bodyPr>
            <a:lstStyle/>
            <a:p>
              <a:r>
                <a:rPr lang="en-US" sz="1200">
                  <a:latin typeface="Courier New" charset="0"/>
                  <a:ea typeface="Courier New" charset="0"/>
                  <a:cs typeface="Courier New" charset="0"/>
                </a:rPr>
                <a:t>bin</a:t>
              </a:r>
              <a:endParaRPr lang="en-US" sz="1200" dirty="0">
                <a:latin typeface="Courier New" charset="0"/>
                <a:ea typeface="Courier New" charset="0"/>
                <a:cs typeface="Courier New" charset="0"/>
              </a:endParaRPr>
            </a:p>
          </p:txBody>
        </p:sp>
        <p:sp>
          <p:nvSpPr>
            <p:cNvPr id="41" name="TextBox 40"/>
            <p:cNvSpPr txBox="1"/>
            <p:nvPr/>
          </p:nvSpPr>
          <p:spPr>
            <a:xfrm>
              <a:off x="5123098" y="3644914"/>
              <a:ext cx="556563" cy="276999"/>
            </a:xfrm>
            <a:prstGeom prst="rect">
              <a:avLst/>
            </a:prstGeom>
            <a:noFill/>
          </p:spPr>
          <p:txBody>
            <a:bodyPr wrap="none" rtlCol="0">
              <a:spAutoFit/>
            </a:bodyPr>
            <a:lstStyle/>
            <a:p>
              <a:r>
                <a:rPr lang="en-US" sz="1200">
                  <a:latin typeface="Courier New" charset="0"/>
                  <a:ea typeface="Courier New" charset="0"/>
                  <a:cs typeface="Courier New" charset="0"/>
                </a:rPr>
                <a:t>data</a:t>
              </a:r>
              <a:endParaRPr lang="en-US" sz="1200" dirty="0">
                <a:latin typeface="Courier New" charset="0"/>
                <a:ea typeface="Courier New" charset="0"/>
                <a:cs typeface="Courier New" charset="0"/>
              </a:endParaRPr>
            </a:p>
          </p:txBody>
        </p:sp>
        <p:sp>
          <p:nvSpPr>
            <p:cNvPr id="42" name="TextBox 41"/>
            <p:cNvSpPr txBox="1"/>
            <p:nvPr/>
          </p:nvSpPr>
          <p:spPr>
            <a:xfrm>
              <a:off x="6025198" y="3625455"/>
              <a:ext cx="649537" cy="276999"/>
            </a:xfrm>
            <a:prstGeom prst="rect">
              <a:avLst/>
            </a:prstGeom>
            <a:noFill/>
          </p:spPr>
          <p:txBody>
            <a:bodyPr wrap="none" rtlCol="0">
              <a:spAutoFit/>
            </a:bodyPr>
            <a:lstStyle/>
            <a:p>
              <a:r>
                <a:rPr lang="en-US" sz="1200" dirty="0">
                  <a:latin typeface="Courier New" charset="0"/>
                  <a:ea typeface="Courier New" charset="0"/>
                  <a:cs typeface="Courier New" charset="0"/>
                </a:rPr>
                <a:t>Users</a:t>
              </a:r>
            </a:p>
          </p:txBody>
        </p:sp>
        <p:sp>
          <p:nvSpPr>
            <p:cNvPr id="43" name="TextBox 42"/>
            <p:cNvSpPr txBox="1"/>
            <p:nvPr/>
          </p:nvSpPr>
          <p:spPr>
            <a:xfrm>
              <a:off x="7044038" y="3619138"/>
              <a:ext cx="463588" cy="276999"/>
            </a:xfrm>
            <a:prstGeom prst="rect">
              <a:avLst/>
            </a:prstGeom>
            <a:noFill/>
          </p:spPr>
          <p:txBody>
            <a:bodyPr wrap="none" rtlCol="0">
              <a:spAutoFit/>
            </a:bodyPr>
            <a:lstStyle/>
            <a:p>
              <a:r>
                <a:rPr lang="en-US" sz="1200">
                  <a:latin typeface="Courier New" charset="0"/>
                  <a:ea typeface="Courier New" charset="0"/>
                  <a:cs typeface="Courier New" charset="0"/>
                </a:rPr>
                <a:t>tmp</a:t>
              </a:r>
              <a:endParaRPr lang="en-US" sz="1200" dirty="0">
                <a:latin typeface="Courier New" charset="0"/>
                <a:ea typeface="Courier New" charset="0"/>
                <a:cs typeface="Courier New" charset="0"/>
              </a:endParaRPr>
            </a:p>
          </p:txBody>
        </p:sp>
        <p:sp>
          <p:nvSpPr>
            <p:cNvPr id="44" name="Rectangle 43"/>
            <p:cNvSpPr/>
            <p:nvPr/>
          </p:nvSpPr>
          <p:spPr bwMode="auto">
            <a:xfrm>
              <a:off x="4860032" y="2137420"/>
              <a:ext cx="504056" cy="2880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45" name="Rectangle 44"/>
            <p:cNvSpPr/>
            <p:nvPr/>
          </p:nvSpPr>
          <p:spPr bwMode="auto">
            <a:xfrm>
              <a:off x="5124450"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46" name="Rectangle 45"/>
            <p:cNvSpPr/>
            <p:nvPr/>
          </p:nvSpPr>
          <p:spPr bwMode="auto">
            <a:xfrm>
              <a:off x="6025198"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47" name="Rectangle 46"/>
            <p:cNvSpPr/>
            <p:nvPr/>
          </p:nvSpPr>
          <p:spPr bwMode="auto">
            <a:xfrm>
              <a:off x="6984195"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48" name="TextBox 47"/>
            <p:cNvSpPr txBox="1"/>
            <p:nvPr/>
          </p:nvSpPr>
          <p:spPr>
            <a:xfrm>
              <a:off x="5076056" y="4845050"/>
              <a:ext cx="649537" cy="276999"/>
            </a:xfrm>
            <a:prstGeom prst="rect">
              <a:avLst/>
            </a:prstGeom>
            <a:noFill/>
          </p:spPr>
          <p:txBody>
            <a:bodyPr wrap="none" rtlCol="0">
              <a:spAutoFit/>
            </a:bodyPr>
            <a:lstStyle/>
            <a:p>
              <a:r>
                <a:rPr lang="en-US" sz="1200">
                  <a:latin typeface="Courier New" charset="0"/>
                  <a:ea typeface="Courier New" charset="0"/>
                  <a:cs typeface="Courier New" charset="0"/>
                </a:rPr>
                <a:t>larry</a:t>
              </a:r>
              <a:endParaRPr lang="en-US" sz="1200" dirty="0">
                <a:latin typeface="Courier New" charset="0"/>
                <a:ea typeface="Courier New" charset="0"/>
                <a:cs typeface="Courier New" charset="0"/>
              </a:endParaRPr>
            </a:p>
          </p:txBody>
        </p:sp>
        <p:sp>
          <p:nvSpPr>
            <p:cNvPr id="49" name="TextBox 48"/>
            <p:cNvSpPr txBox="1"/>
            <p:nvPr/>
          </p:nvSpPr>
          <p:spPr>
            <a:xfrm>
              <a:off x="5989729" y="4833684"/>
              <a:ext cx="742511" cy="276999"/>
            </a:xfrm>
            <a:prstGeom prst="rect">
              <a:avLst/>
            </a:prstGeom>
            <a:noFill/>
          </p:spPr>
          <p:txBody>
            <a:bodyPr wrap="none" rtlCol="0">
              <a:spAutoFit/>
            </a:bodyPr>
            <a:lstStyle/>
            <a:p>
              <a:r>
                <a:rPr lang="en-US" sz="1200">
                  <a:latin typeface="Courier New" charset="0"/>
                  <a:ea typeface="Courier New" charset="0"/>
                  <a:cs typeface="Courier New" charset="0"/>
                </a:rPr>
                <a:t>jonbra</a:t>
              </a:r>
              <a:endParaRPr lang="en-US" sz="1200" dirty="0">
                <a:latin typeface="Courier New" charset="0"/>
                <a:ea typeface="Courier New" charset="0"/>
                <a:cs typeface="Courier New" charset="0"/>
              </a:endParaRPr>
            </a:p>
          </p:txBody>
        </p:sp>
        <p:sp>
          <p:nvSpPr>
            <p:cNvPr id="50" name="TextBox 49"/>
            <p:cNvSpPr txBox="1"/>
            <p:nvPr/>
          </p:nvSpPr>
          <p:spPr>
            <a:xfrm>
              <a:off x="7007026" y="4833683"/>
              <a:ext cx="556563" cy="276999"/>
            </a:xfrm>
            <a:prstGeom prst="rect">
              <a:avLst/>
            </a:prstGeom>
            <a:noFill/>
          </p:spPr>
          <p:txBody>
            <a:bodyPr wrap="none" rtlCol="0">
              <a:spAutoFit/>
            </a:bodyPr>
            <a:lstStyle/>
            <a:p>
              <a:r>
                <a:rPr lang="en-US" sz="1200" dirty="0" err="1">
                  <a:latin typeface="Courier New" charset="0"/>
                  <a:ea typeface="Courier New" charset="0"/>
                  <a:cs typeface="Courier New" charset="0"/>
                </a:rPr>
                <a:t>susi</a:t>
              </a:r>
              <a:endParaRPr lang="en-US" sz="1200" dirty="0">
                <a:latin typeface="Courier New" charset="0"/>
                <a:ea typeface="Courier New" charset="0"/>
                <a:cs typeface="Courier New" charset="0"/>
              </a:endParaRPr>
            </a:p>
          </p:txBody>
        </p:sp>
      </p:grpSp>
      <p:sp>
        <p:nvSpPr>
          <p:cNvPr id="51" name="TextBox 50"/>
          <p:cNvSpPr txBox="1"/>
          <p:nvPr/>
        </p:nvSpPr>
        <p:spPr>
          <a:xfrm>
            <a:off x="2872213" y="2177202"/>
            <a:ext cx="835485" cy="276999"/>
          </a:xfrm>
          <a:prstGeom prst="rect">
            <a:avLst/>
          </a:prstGeom>
          <a:noFill/>
        </p:spPr>
        <p:txBody>
          <a:bodyPr wrap="none" rtlCol="0">
            <a:spAutoFit/>
          </a:bodyPr>
          <a:lstStyle/>
          <a:p>
            <a:r>
              <a:rPr lang="en-US" sz="1200">
                <a:latin typeface="Courier New" charset="0"/>
                <a:ea typeface="Courier New" charset="0"/>
                <a:cs typeface="Courier New" charset="0"/>
              </a:rPr>
              <a:t>/(root)</a:t>
            </a:r>
            <a:endParaRPr lang="en-US" sz="1200" dirty="0">
              <a:latin typeface="Courier New" charset="0"/>
              <a:ea typeface="Courier New" charset="0"/>
              <a:cs typeface="Courier New" charset="0"/>
            </a:endParaRPr>
          </a:p>
        </p:txBody>
      </p:sp>
      <p:sp>
        <p:nvSpPr>
          <p:cNvPr id="9" name="TextBox 8"/>
          <p:cNvSpPr txBox="1"/>
          <p:nvPr/>
        </p:nvSpPr>
        <p:spPr>
          <a:xfrm>
            <a:off x="4228185" y="2177202"/>
            <a:ext cx="3333032" cy="584775"/>
          </a:xfrm>
          <a:prstGeom prst="rect">
            <a:avLst/>
          </a:prstGeom>
          <a:solidFill>
            <a:srgbClr val="FFC000"/>
          </a:solidFill>
        </p:spPr>
        <p:txBody>
          <a:bodyPr wrap="square" rtlCol="0">
            <a:spAutoFit/>
          </a:bodyPr>
          <a:lstStyle/>
          <a:p>
            <a:r>
              <a:rPr lang="en-US" dirty="0"/>
              <a:t>This is usually your home directory (if you are the user </a:t>
            </a:r>
            <a:r>
              <a:rPr lang="en-US" dirty="0" err="1"/>
              <a:t>jonbra</a:t>
            </a:r>
            <a:r>
              <a:rPr lang="en-US" dirty="0"/>
              <a:t>)</a:t>
            </a:r>
          </a:p>
        </p:txBody>
      </p:sp>
      <p:cxnSp>
        <p:nvCxnSpPr>
          <p:cNvPr id="11" name="Straight Arrow Connector 10"/>
          <p:cNvCxnSpPr>
            <a:stCxn id="9" idx="2"/>
          </p:cNvCxnSpPr>
          <p:nvPr/>
        </p:nvCxnSpPr>
        <p:spPr bwMode="auto">
          <a:xfrm flipH="1">
            <a:off x="3744793" y="2761978"/>
            <a:ext cx="2149908" cy="209733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30137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099188" y="1618577"/>
            <a:ext cx="3768879" cy="3456384"/>
            <a:chOff x="3968292" y="1849388"/>
            <a:chExt cx="3768879" cy="3456384"/>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292" y="1849388"/>
              <a:ext cx="3761384" cy="2268506"/>
            </a:xfrm>
            <a:prstGeom prst="rect">
              <a:avLst/>
            </a:prstGeom>
          </p:spPr>
        </p:pic>
        <p:sp>
          <p:nvSpPr>
            <p:cNvPr id="14" name="Rectangle 13"/>
            <p:cNvSpPr/>
            <p:nvPr/>
          </p:nvSpPr>
          <p:spPr bwMode="auto">
            <a:xfrm>
              <a:off x="5652120" y="2065412"/>
              <a:ext cx="510141" cy="4472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5" name="Rectangle 14"/>
            <p:cNvSpPr/>
            <p:nvPr/>
          </p:nvSpPr>
          <p:spPr bwMode="auto">
            <a:xfrm>
              <a:off x="4221596" y="3670694"/>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6" name="Rectangle 15"/>
            <p:cNvSpPr/>
            <p:nvPr/>
          </p:nvSpPr>
          <p:spPr bwMode="auto">
            <a:xfrm>
              <a:off x="5174495" y="3670693"/>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 name="Rectangle 16"/>
            <p:cNvSpPr/>
            <p:nvPr/>
          </p:nvSpPr>
          <p:spPr bwMode="auto">
            <a:xfrm>
              <a:off x="602886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8" name="Rectangle 17"/>
            <p:cNvSpPr/>
            <p:nvPr/>
          </p:nvSpPr>
          <p:spPr bwMode="auto">
            <a:xfrm>
              <a:off x="702027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t="64000"/>
            <a:stretch/>
          </p:blipFill>
          <p:spPr>
            <a:xfrm>
              <a:off x="4103687" y="4009628"/>
              <a:ext cx="3633484" cy="1296144"/>
            </a:xfrm>
            <a:prstGeom prst="rect">
              <a:avLst/>
            </a:prstGeom>
          </p:spPr>
        </p:pic>
        <p:sp>
          <p:nvSpPr>
            <p:cNvPr id="20" name="TextBox 19"/>
            <p:cNvSpPr txBox="1"/>
            <p:nvPr/>
          </p:nvSpPr>
          <p:spPr>
            <a:xfrm>
              <a:off x="5489447" y="2157105"/>
              <a:ext cx="835485" cy="276999"/>
            </a:xfrm>
            <a:prstGeom prst="rect">
              <a:avLst/>
            </a:prstGeom>
            <a:noFill/>
          </p:spPr>
          <p:txBody>
            <a:bodyPr wrap="none" rtlCol="0">
              <a:spAutoFit/>
            </a:bodyPr>
            <a:lstStyle/>
            <a:p>
              <a:r>
                <a:rPr lang="en-US" sz="1200">
                  <a:latin typeface="Courier New" charset="0"/>
                  <a:ea typeface="Courier New" charset="0"/>
                  <a:cs typeface="Courier New" charset="0"/>
                </a:rPr>
                <a:t>/(root)</a:t>
              </a:r>
              <a:endParaRPr lang="en-US" sz="1200" dirty="0">
                <a:latin typeface="Courier New" charset="0"/>
                <a:ea typeface="Courier New" charset="0"/>
                <a:cs typeface="Courier New" charset="0"/>
              </a:endParaRPr>
            </a:p>
          </p:txBody>
        </p:sp>
        <p:sp>
          <p:nvSpPr>
            <p:cNvPr id="21" name="TextBox 20"/>
            <p:cNvSpPr txBox="1"/>
            <p:nvPr/>
          </p:nvSpPr>
          <p:spPr>
            <a:xfrm>
              <a:off x="4252428" y="3649588"/>
              <a:ext cx="463588" cy="276999"/>
            </a:xfrm>
            <a:prstGeom prst="rect">
              <a:avLst/>
            </a:prstGeom>
            <a:noFill/>
          </p:spPr>
          <p:txBody>
            <a:bodyPr wrap="none" rtlCol="0">
              <a:spAutoFit/>
            </a:bodyPr>
            <a:lstStyle/>
            <a:p>
              <a:r>
                <a:rPr lang="en-US" sz="1200">
                  <a:latin typeface="Courier New" charset="0"/>
                  <a:ea typeface="Courier New" charset="0"/>
                  <a:cs typeface="Courier New" charset="0"/>
                </a:rPr>
                <a:t>bin</a:t>
              </a:r>
              <a:endParaRPr lang="en-US" sz="1200" dirty="0">
                <a:latin typeface="Courier New" charset="0"/>
                <a:ea typeface="Courier New" charset="0"/>
                <a:cs typeface="Courier New" charset="0"/>
              </a:endParaRPr>
            </a:p>
          </p:txBody>
        </p:sp>
        <p:sp>
          <p:nvSpPr>
            <p:cNvPr id="22" name="TextBox 21"/>
            <p:cNvSpPr txBox="1"/>
            <p:nvPr/>
          </p:nvSpPr>
          <p:spPr>
            <a:xfrm>
              <a:off x="5123098" y="3644914"/>
              <a:ext cx="556563" cy="276999"/>
            </a:xfrm>
            <a:prstGeom prst="rect">
              <a:avLst/>
            </a:prstGeom>
            <a:noFill/>
          </p:spPr>
          <p:txBody>
            <a:bodyPr wrap="none" rtlCol="0">
              <a:spAutoFit/>
            </a:bodyPr>
            <a:lstStyle/>
            <a:p>
              <a:r>
                <a:rPr lang="en-US" sz="1200">
                  <a:latin typeface="Courier New" charset="0"/>
                  <a:ea typeface="Courier New" charset="0"/>
                  <a:cs typeface="Courier New" charset="0"/>
                </a:rPr>
                <a:t>data</a:t>
              </a:r>
              <a:endParaRPr lang="en-US" sz="1200" dirty="0">
                <a:latin typeface="Courier New" charset="0"/>
                <a:ea typeface="Courier New" charset="0"/>
                <a:cs typeface="Courier New" charset="0"/>
              </a:endParaRPr>
            </a:p>
          </p:txBody>
        </p:sp>
        <p:sp>
          <p:nvSpPr>
            <p:cNvPr id="23" name="TextBox 22"/>
            <p:cNvSpPr txBox="1"/>
            <p:nvPr/>
          </p:nvSpPr>
          <p:spPr>
            <a:xfrm>
              <a:off x="6025783" y="3645468"/>
              <a:ext cx="649537" cy="276999"/>
            </a:xfrm>
            <a:prstGeom prst="rect">
              <a:avLst/>
            </a:prstGeom>
            <a:noFill/>
          </p:spPr>
          <p:txBody>
            <a:bodyPr wrap="none" rtlCol="0">
              <a:spAutoFit/>
            </a:bodyPr>
            <a:lstStyle/>
            <a:p>
              <a:r>
                <a:rPr lang="en-US" sz="1200">
                  <a:latin typeface="Courier New" charset="0"/>
                  <a:ea typeface="Courier New" charset="0"/>
                  <a:cs typeface="Courier New" charset="0"/>
                </a:rPr>
                <a:t>Users</a:t>
              </a:r>
              <a:endParaRPr lang="en-US" sz="1200" dirty="0">
                <a:latin typeface="Courier New" charset="0"/>
                <a:ea typeface="Courier New" charset="0"/>
                <a:cs typeface="Courier New" charset="0"/>
              </a:endParaRPr>
            </a:p>
          </p:txBody>
        </p:sp>
        <p:sp>
          <p:nvSpPr>
            <p:cNvPr id="24" name="TextBox 23"/>
            <p:cNvSpPr txBox="1"/>
            <p:nvPr/>
          </p:nvSpPr>
          <p:spPr>
            <a:xfrm>
              <a:off x="7044038" y="3619138"/>
              <a:ext cx="463588" cy="276999"/>
            </a:xfrm>
            <a:prstGeom prst="rect">
              <a:avLst/>
            </a:prstGeom>
            <a:noFill/>
          </p:spPr>
          <p:txBody>
            <a:bodyPr wrap="none" rtlCol="0">
              <a:spAutoFit/>
            </a:bodyPr>
            <a:lstStyle/>
            <a:p>
              <a:r>
                <a:rPr lang="en-US" sz="1200">
                  <a:latin typeface="Courier New" charset="0"/>
                  <a:ea typeface="Courier New" charset="0"/>
                  <a:cs typeface="Courier New" charset="0"/>
                </a:rPr>
                <a:t>tmp</a:t>
              </a:r>
              <a:endParaRPr lang="en-US" sz="1200" dirty="0">
                <a:latin typeface="Courier New" charset="0"/>
                <a:ea typeface="Courier New" charset="0"/>
                <a:cs typeface="Courier New" charset="0"/>
              </a:endParaRPr>
            </a:p>
          </p:txBody>
        </p:sp>
        <p:sp>
          <p:nvSpPr>
            <p:cNvPr id="25" name="Rectangle 24"/>
            <p:cNvSpPr/>
            <p:nvPr/>
          </p:nvSpPr>
          <p:spPr bwMode="auto">
            <a:xfrm>
              <a:off x="4860032" y="2137420"/>
              <a:ext cx="504056" cy="2880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6" name="Rectangle 25"/>
            <p:cNvSpPr/>
            <p:nvPr/>
          </p:nvSpPr>
          <p:spPr bwMode="auto">
            <a:xfrm>
              <a:off x="5124450"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7" name="Rectangle 26"/>
            <p:cNvSpPr/>
            <p:nvPr/>
          </p:nvSpPr>
          <p:spPr bwMode="auto">
            <a:xfrm>
              <a:off x="6025198"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8" name="Rectangle 27"/>
            <p:cNvSpPr/>
            <p:nvPr/>
          </p:nvSpPr>
          <p:spPr bwMode="auto">
            <a:xfrm>
              <a:off x="6984195"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9" name="TextBox 28"/>
            <p:cNvSpPr txBox="1"/>
            <p:nvPr/>
          </p:nvSpPr>
          <p:spPr>
            <a:xfrm>
              <a:off x="5071358" y="4845050"/>
              <a:ext cx="649537" cy="276999"/>
            </a:xfrm>
            <a:prstGeom prst="rect">
              <a:avLst/>
            </a:prstGeom>
            <a:noFill/>
          </p:spPr>
          <p:txBody>
            <a:bodyPr wrap="none" rtlCol="0">
              <a:spAutoFit/>
            </a:bodyPr>
            <a:lstStyle/>
            <a:p>
              <a:r>
                <a:rPr lang="en-US" sz="1200" dirty="0" err="1">
                  <a:latin typeface="Courier New" charset="0"/>
                  <a:ea typeface="Courier New" charset="0"/>
                  <a:cs typeface="Courier New" charset="0"/>
                </a:rPr>
                <a:t>larry</a:t>
              </a:r>
              <a:endParaRPr lang="en-US" sz="1200" dirty="0">
                <a:latin typeface="Courier New" charset="0"/>
                <a:ea typeface="Courier New" charset="0"/>
                <a:cs typeface="Courier New" charset="0"/>
              </a:endParaRPr>
            </a:p>
          </p:txBody>
        </p:sp>
        <p:sp>
          <p:nvSpPr>
            <p:cNvPr id="30" name="TextBox 29"/>
            <p:cNvSpPr txBox="1"/>
            <p:nvPr/>
          </p:nvSpPr>
          <p:spPr>
            <a:xfrm>
              <a:off x="5881531" y="4873724"/>
              <a:ext cx="928459" cy="276999"/>
            </a:xfrm>
            <a:prstGeom prst="rect">
              <a:avLst/>
            </a:prstGeom>
            <a:noFill/>
          </p:spPr>
          <p:txBody>
            <a:bodyPr wrap="none" rtlCol="0">
              <a:spAutoFit/>
            </a:bodyPr>
            <a:lstStyle/>
            <a:p>
              <a:r>
                <a:rPr lang="en-US" sz="1200" dirty="0">
                  <a:latin typeface="Courier New" charset="0"/>
                  <a:ea typeface="Courier New" charset="0"/>
                  <a:cs typeface="Courier New" charset="0"/>
                </a:rPr>
                <a:t>~/</a:t>
              </a:r>
              <a:r>
                <a:rPr lang="en-US" sz="1200" dirty="0" err="1">
                  <a:latin typeface="Courier New" charset="0"/>
                  <a:ea typeface="Courier New" charset="0"/>
                  <a:cs typeface="Courier New" charset="0"/>
                </a:rPr>
                <a:t>jonbra</a:t>
              </a:r>
              <a:endParaRPr lang="en-US" sz="1200" dirty="0">
                <a:latin typeface="Courier New" charset="0"/>
                <a:ea typeface="Courier New" charset="0"/>
                <a:cs typeface="Courier New" charset="0"/>
              </a:endParaRPr>
            </a:p>
          </p:txBody>
        </p:sp>
        <p:sp>
          <p:nvSpPr>
            <p:cNvPr id="31" name="TextBox 30"/>
            <p:cNvSpPr txBox="1"/>
            <p:nvPr/>
          </p:nvSpPr>
          <p:spPr>
            <a:xfrm>
              <a:off x="7011832" y="4832725"/>
              <a:ext cx="556563" cy="276999"/>
            </a:xfrm>
            <a:prstGeom prst="rect">
              <a:avLst/>
            </a:prstGeom>
            <a:noFill/>
          </p:spPr>
          <p:txBody>
            <a:bodyPr wrap="none" rtlCol="0">
              <a:spAutoFit/>
            </a:bodyPr>
            <a:lstStyle/>
            <a:p>
              <a:r>
                <a:rPr lang="en-US" sz="1200">
                  <a:latin typeface="Courier New" charset="0"/>
                  <a:ea typeface="Courier New" charset="0"/>
                  <a:cs typeface="Courier New" charset="0"/>
                </a:rPr>
                <a:t>susi</a:t>
              </a:r>
              <a:endParaRPr lang="en-US" sz="1200" dirty="0">
                <a:latin typeface="Courier New" charset="0"/>
                <a:ea typeface="Courier New" charset="0"/>
                <a:cs typeface="Courier New" charset="0"/>
              </a:endParaRPr>
            </a:p>
          </p:txBody>
        </p:sp>
      </p:grpSp>
      <p:sp>
        <p:nvSpPr>
          <p:cNvPr id="2" name="Title 1"/>
          <p:cNvSpPr>
            <a:spLocks noGrp="1"/>
          </p:cNvSpPr>
          <p:nvPr>
            <p:ph type="title"/>
          </p:nvPr>
        </p:nvSpPr>
        <p:spPr/>
        <p:txBody>
          <a:bodyPr/>
          <a:lstStyle/>
          <a:p>
            <a:r>
              <a:rPr lang="en-US" dirty="0"/>
              <a:t>File structure</a:t>
            </a:r>
          </a:p>
        </p:txBody>
      </p:sp>
      <p:sp>
        <p:nvSpPr>
          <p:cNvPr id="32" name="TextBox 31"/>
          <p:cNvSpPr txBox="1"/>
          <p:nvPr/>
        </p:nvSpPr>
        <p:spPr>
          <a:xfrm>
            <a:off x="4925256" y="2468547"/>
            <a:ext cx="3888432" cy="338554"/>
          </a:xfrm>
          <a:prstGeom prst="rect">
            <a:avLst/>
          </a:prstGeom>
          <a:solidFill>
            <a:srgbClr val="FFC000"/>
          </a:solidFill>
        </p:spPr>
        <p:txBody>
          <a:bodyPr wrap="square" rtlCol="0">
            <a:spAutoFit/>
          </a:bodyPr>
          <a:lstStyle/>
          <a:p>
            <a:r>
              <a:rPr lang="en-US"/>
              <a:t>The home directory is also ~/ or $HOME</a:t>
            </a:r>
            <a:endParaRPr lang="en-US" dirty="0"/>
          </a:p>
        </p:txBody>
      </p:sp>
      <p:sp>
        <p:nvSpPr>
          <p:cNvPr id="33" name="TextBox 32"/>
          <p:cNvSpPr txBox="1"/>
          <p:nvPr/>
        </p:nvSpPr>
        <p:spPr>
          <a:xfrm>
            <a:off x="3160818" y="4464373"/>
            <a:ext cx="556563" cy="276999"/>
          </a:xfrm>
          <a:prstGeom prst="rect">
            <a:avLst/>
          </a:prstGeom>
          <a:noFill/>
        </p:spPr>
        <p:txBody>
          <a:bodyPr wrap="none" rtlCol="0">
            <a:spAutoFit/>
          </a:bodyPr>
          <a:lstStyle/>
          <a:p>
            <a:r>
              <a:rPr lang="en-US" sz="1200">
                <a:latin typeface="Courier New" charset="0"/>
                <a:ea typeface="Courier New" charset="0"/>
                <a:cs typeface="Courier New" charset="0"/>
              </a:rPr>
              <a:t>(~/)</a:t>
            </a:r>
            <a:endParaRPr lang="en-US" sz="1200" dirty="0">
              <a:latin typeface="Courier New" charset="0"/>
              <a:ea typeface="Courier New" charset="0"/>
              <a:cs typeface="Courier New" charset="0"/>
            </a:endParaRPr>
          </a:p>
        </p:txBody>
      </p:sp>
      <p:sp>
        <p:nvSpPr>
          <p:cNvPr id="34" name="TextBox 33"/>
          <p:cNvSpPr txBox="1"/>
          <p:nvPr/>
        </p:nvSpPr>
        <p:spPr>
          <a:xfrm>
            <a:off x="5800275" y="3626855"/>
            <a:ext cx="2876942" cy="830997"/>
          </a:xfrm>
          <a:prstGeom prst="rect">
            <a:avLst/>
          </a:prstGeom>
          <a:solidFill>
            <a:srgbClr val="FFC000"/>
          </a:solidFill>
        </p:spPr>
        <p:txBody>
          <a:bodyPr wrap="square" rtlCol="0">
            <a:spAutoFit/>
          </a:bodyPr>
          <a:lstStyle/>
          <a:p>
            <a:r>
              <a:rPr lang="en-US" dirty="0"/>
              <a:t>If you are logged in as </a:t>
            </a:r>
            <a:r>
              <a:rPr lang="en-US" dirty="0" err="1"/>
              <a:t>jonbra</a:t>
            </a:r>
            <a:r>
              <a:rPr lang="en-US" dirty="0"/>
              <a:t>, </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jonbra</a:t>
            </a:r>
            <a:r>
              <a:rPr lang="en-US" dirty="0"/>
              <a:t> will also be your home directory</a:t>
            </a:r>
            <a:endParaRPr lang="en-US" dirty="0">
              <a:latin typeface="Courier New" charset="0"/>
              <a:ea typeface="Courier New" charset="0"/>
              <a:cs typeface="Courier New" charset="0"/>
            </a:endParaRPr>
          </a:p>
        </p:txBody>
      </p:sp>
      <p:cxnSp>
        <p:nvCxnSpPr>
          <p:cNvPr id="4" name="Straight Arrow Connector 3"/>
          <p:cNvCxnSpPr>
            <a:stCxn id="34" idx="2"/>
            <a:endCxn id="33" idx="3"/>
          </p:cNvCxnSpPr>
          <p:nvPr/>
        </p:nvCxnSpPr>
        <p:spPr bwMode="auto">
          <a:xfrm flipH="1">
            <a:off x="3717381" y="4457852"/>
            <a:ext cx="3521365" cy="14502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 name="TextBox 2">
            <a:extLst>
              <a:ext uri="{FF2B5EF4-FFF2-40B4-BE49-F238E27FC236}">
                <a16:creationId xmlns:a16="http://schemas.microsoft.com/office/drawing/2014/main" id="{69CD656F-37AC-C941-BC6F-BECF2DE5E653}"/>
              </a:ext>
            </a:extLst>
          </p:cNvPr>
          <p:cNvSpPr txBox="1"/>
          <p:nvPr/>
        </p:nvSpPr>
        <p:spPr>
          <a:xfrm>
            <a:off x="6649251" y="3146654"/>
            <a:ext cx="1685616" cy="338554"/>
          </a:xfrm>
          <a:prstGeom prst="rect">
            <a:avLst/>
          </a:prstGeom>
          <a:solidFill>
            <a:srgbClr val="FF0000"/>
          </a:solidFill>
        </p:spPr>
        <p:txBody>
          <a:bodyPr wrap="square" rtlCol="0">
            <a:spAutoFit/>
          </a:bodyPr>
          <a:lstStyle/>
          <a:p>
            <a:r>
              <a:rPr lang="en-US" dirty="0">
                <a:solidFill>
                  <a:schemeClr val="bg1"/>
                </a:solidFill>
              </a:rPr>
              <a:t>“tilde” character!</a:t>
            </a:r>
          </a:p>
        </p:txBody>
      </p:sp>
      <p:cxnSp>
        <p:nvCxnSpPr>
          <p:cNvPr id="6" name="Straight Arrow Connector 5">
            <a:extLst>
              <a:ext uri="{FF2B5EF4-FFF2-40B4-BE49-F238E27FC236}">
                <a16:creationId xmlns:a16="http://schemas.microsoft.com/office/drawing/2014/main" id="{08D1A62E-57D6-3544-A1F9-8BBF55BBDA89}"/>
              </a:ext>
            </a:extLst>
          </p:cNvPr>
          <p:cNvCxnSpPr>
            <a:cxnSpLocks/>
          </p:cNvCxnSpPr>
          <p:nvPr/>
        </p:nvCxnSpPr>
        <p:spPr bwMode="auto">
          <a:xfrm flipV="1">
            <a:off x="7009291" y="2679094"/>
            <a:ext cx="482768" cy="46756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09443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55178-83CE-E14E-86B9-AAF06810D2F4}"/>
              </a:ext>
            </a:extLst>
          </p:cNvPr>
          <p:cNvSpPr>
            <a:spLocks noGrp="1"/>
          </p:cNvSpPr>
          <p:nvPr>
            <p:ph type="title"/>
          </p:nvPr>
        </p:nvSpPr>
        <p:spPr/>
        <p:txBody>
          <a:bodyPr/>
          <a:lstStyle/>
          <a:p>
            <a:r>
              <a:rPr lang="en-GB" dirty="0"/>
              <a:t>UNIX? Linux? </a:t>
            </a:r>
            <a:r>
              <a:rPr lang="en-GB" dirty="0" err="1"/>
              <a:t>Cpmputer</a:t>
            </a:r>
            <a:r>
              <a:rPr lang="en-GB" dirty="0"/>
              <a:t> cluster? </a:t>
            </a:r>
            <a:br>
              <a:rPr lang="en-GB" dirty="0"/>
            </a:br>
            <a:r>
              <a:rPr lang="en-GB" dirty="0"/>
              <a:t>Saga???</a:t>
            </a:r>
          </a:p>
        </p:txBody>
      </p:sp>
      <p:sp>
        <p:nvSpPr>
          <p:cNvPr id="3" name="Content Placeholder 2">
            <a:extLst>
              <a:ext uri="{FF2B5EF4-FFF2-40B4-BE49-F238E27FC236}">
                <a16:creationId xmlns:a16="http://schemas.microsoft.com/office/drawing/2014/main" id="{02B546AD-BDF2-884E-B581-7807A6C44893}"/>
              </a:ext>
            </a:extLst>
          </p:cNvPr>
          <p:cNvSpPr>
            <a:spLocks noGrp="1"/>
          </p:cNvSpPr>
          <p:nvPr>
            <p:ph idx="1"/>
          </p:nvPr>
        </p:nvSpPr>
        <p:spPr/>
        <p:txBody>
          <a:bodyPr/>
          <a:lstStyle/>
          <a:p>
            <a:endParaRPr lang="en-GB" dirty="0"/>
          </a:p>
          <a:p>
            <a:pPr lvl="1"/>
            <a:endParaRPr lang="en-GB" dirty="0"/>
          </a:p>
          <a:p>
            <a:pPr lvl="1"/>
            <a:endParaRPr lang="en-GB" dirty="0"/>
          </a:p>
        </p:txBody>
      </p:sp>
      <p:pic>
        <p:nvPicPr>
          <p:cNvPr id="6" name="Picture 5">
            <a:extLst>
              <a:ext uri="{FF2B5EF4-FFF2-40B4-BE49-F238E27FC236}">
                <a16:creationId xmlns:a16="http://schemas.microsoft.com/office/drawing/2014/main" id="{AA32E684-ED80-AE4F-9FC8-DA1BE0833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500" y="1849388"/>
            <a:ext cx="5969000" cy="3362538"/>
          </a:xfrm>
          <a:prstGeom prst="rect">
            <a:avLst/>
          </a:prstGeom>
        </p:spPr>
      </p:pic>
    </p:spTree>
    <p:extLst>
      <p:ext uri="{BB962C8B-B14F-4D97-AF65-F5344CB8AC3E}">
        <p14:creationId xmlns:p14="http://schemas.microsoft.com/office/powerpoint/2010/main" val="27541616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Navigating the filesystem</a:t>
            </a:r>
          </a:p>
        </p:txBody>
      </p:sp>
      <p:sp>
        <p:nvSpPr>
          <p:cNvPr id="7" name="TextBox 6"/>
          <p:cNvSpPr txBox="1"/>
          <p:nvPr/>
        </p:nvSpPr>
        <p:spPr>
          <a:xfrm>
            <a:off x="6284115" y="5419710"/>
            <a:ext cx="2859885" cy="276999"/>
          </a:xfrm>
          <a:prstGeom prst="rect">
            <a:avLst/>
          </a:prstGeom>
          <a:noFill/>
        </p:spPr>
        <p:txBody>
          <a:bodyPr wrap="none" rtlCol="0">
            <a:spAutoFit/>
          </a:bodyPr>
          <a:lstStyle/>
          <a:p>
            <a:r>
              <a:rPr lang="en-US" sz="1200" dirty="0"/>
              <a:t>http://</a:t>
            </a:r>
            <a:r>
              <a:rPr lang="en-US" sz="1200" dirty="0" err="1"/>
              <a:t>swcarpentry.github.io</a:t>
            </a:r>
            <a:r>
              <a:rPr lang="en-US" sz="1200" dirty="0"/>
              <a:t>/shell-novice</a:t>
            </a:r>
          </a:p>
        </p:txBody>
      </p:sp>
      <p:sp>
        <p:nvSpPr>
          <p:cNvPr id="5" name="Content Placeholder 2"/>
          <p:cNvSpPr>
            <a:spLocks noGrp="1"/>
          </p:cNvSpPr>
          <p:nvPr>
            <p:ph idx="1"/>
          </p:nvPr>
        </p:nvSpPr>
        <p:spPr>
          <a:xfrm>
            <a:off x="762000" y="1651000"/>
            <a:ext cx="7924800" cy="3429000"/>
          </a:xfrm>
        </p:spPr>
        <p:txBody>
          <a:bodyPr/>
          <a:lstStyle/>
          <a:p>
            <a:r>
              <a:rPr lang="en-US" dirty="0">
                <a:solidFill>
                  <a:srgbClr val="0070C0"/>
                </a:solidFill>
                <a:latin typeface="Consolas" panose="020B0609020204030204" pitchFamily="49" charset="0"/>
                <a:cs typeface="Consolas" panose="020B0609020204030204" pitchFamily="49" charset="0"/>
              </a:rPr>
              <a:t>cd</a:t>
            </a:r>
            <a:r>
              <a:rPr lang="en-US" i="1" dirty="0"/>
              <a:t> </a:t>
            </a:r>
            <a:r>
              <a:rPr lang="en-US" dirty="0"/>
              <a:t>changes directory</a:t>
            </a:r>
          </a:p>
          <a:p>
            <a:r>
              <a:rPr lang="en-US" dirty="0">
                <a:solidFill>
                  <a:srgbClr val="0070C0"/>
                </a:solidFill>
                <a:latin typeface="Consolas" panose="020B0609020204030204" pitchFamily="49" charset="0"/>
                <a:cs typeface="Consolas" panose="020B0609020204030204" pitchFamily="49" charset="0"/>
              </a:rPr>
              <a:t>ls</a:t>
            </a:r>
            <a:r>
              <a:rPr lang="en-US" dirty="0"/>
              <a:t> lists the files and directories in the current directory</a:t>
            </a:r>
          </a:p>
          <a:p>
            <a:r>
              <a:rPr lang="en-US" dirty="0" err="1">
                <a:solidFill>
                  <a:srgbClr val="0070C0"/>
                </a:solidFill>
                <a:latin typeface="Consolas" panose="020B0609020204030204" pitchFamily="49" charset="0"/>
                <a:cs typeface="Consolas" panose="020B0609020204030204" pitchFamily="49" charset="0"/>
              </a:rPr>
              <a:t>pwd</a:t>
            </a:r>
            <a:r>
              <a:rPr lang="en-US" dirty="0"/>
              <a:t> prints the path of the current directory</a:t>
            </a:r>
          </a:p>
          <a:p>
            <a:r>
              <a:rPr lang="en-US" dirty="0">
                <a:solidFill>
                  <a:srgbClr val="0070C0"/>
                </a:solidFill>
                <a:latin typeface="Consolas" panose="020B0609020204030204" pitchFamily="49" charset="0"/>
                <a:cs typeface="Consolas" panose="020B0609020204030204" pitchFamily="49" charset="0"/>
              </a:rPr>
              <a:t>~/ </a:t>
            </a:r>
            <a:r>
              <a:rPr lang="en-US" dirty="0"/>
              <a:t>or </a:t>
            </a:r>
            <a:r>
              <a:rPr lang="en-US" dirty="0">
                <a:solidFill>
                  <a:srgbClr val="0070C0"/>
                </a:solidFill>
                <a:latin typeface="Consolas" panose="020B0609020204030204" pitchFamily="49" charset="0"/>
                <a:cs typeface="Consolas" panose="020B0609020204030204" pitchFamily="49" charset="0"/>
              </a:rPr>
              <a:t>$HOME </a:t>
            </a:r>
            <a:r>
              <a:rPr lang="en-US" dirty="0"/>
              <a:t>is your home directory (cd will take you there)</a:t>
            </a:r>
          </a:p>
          <a:p>
            <a:r>
              <a:rPr lang="en-US" i="1" dirty="0">
                <a:solidFill>
                  <a:srgbClr val="0070C0"/>
                </a:solidFill>
                <a:latin typeface="Consolas" panose="020B0609020204030204" pitchFamily="49" charset="0"/>
                <a:cs typeface="Consolas" panose="020B0609020204030204" pitchFamily="49" charset="0"/>
              </a:rPr>
              <a:t>.</a:t>
            </a:r>
            <a:r>
              <a:rPr lang="en-US" dirty="0">
                <a:solidFill>
                  <a:srgbClr val="0070C0"/>
                </a:solidFill>
                <a:latin typeface="Consolas" panose="020B0609020204030204" pitchFamily="49" charset="0"/>
                <a:cs typeface="Consolas" panose="020B0609020204030204" pitchFamily="49" charset="0"/>
              </a:rPr>
              <a:t> </a:t>
            </a:r>
            <a:r>
              <a:rPr lang="en-US" dirty="0"/>
              <a:t>is your current directory</a:t>
            </a:r>
          </a:p>
          <a:p>
            <a:r>
              <a:rPr lang="en-US" i="1" dirty="0">
                <a:solidFill>
                  <a:srgbClr val="0070C0"/>
                </a:solidFill>
                <a:latin typeface="Consolas" panose="020B0609020204030204" pitchFamily="49" charset="0"/>
                <a:cs typeface="Consolas" panose="020B0609020204030204" pitchFamily="49" charset="0"/>
              </a:rPr>
              <a:t>..</a:t>
            </a:r>
            <a:r>
              <a:rPr lang="en-US" dirty="0"/>
              <a:t> is the directory directly above the current</a:t>
            </a:r>
          </a:p>
        </p:txBody>
      </p:sp>
    </p:spTree>
    <p:extLst>
      <p:ext uri="{BB962C8B-B14F-4D97-AF65-F5344CB8AC3E}">
        <p14:creationId xmlns:p14="http://schemas.microsoft.com/office/powerpoint/2010/main" val="3371747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596"/>
          <a:stretch/>
        </p:blipFill>
        <p:spPr>
          <a:xfrm>
            <a:off x="5964797" y="3021518"/>
            <a:ext cx="2978037" cy="2570430"/>
          </a:xfrm>
          <a:prstGeom prst="rect">
            <a:avLst/>
          </a:prstGeom>
        </p:spPr>
      </p:pic>
      <p:sp>
        <p:nvSpPr>
          <p:cNvPr id="3" name="TextBox 2"/>
          <p:cNvSpPr txBox="1"/>
          <p:nvPr/>
        </p:nvSpPr>
        <p:spPr>
          <a:xfrm>
            <a:off x="3387961" y="298364"/>
            <a:ext cx="5153671" cy="2893100"/>
          </a:xfrm>
          <a:prstGeom prst="rect">
            <a:avLst/>
          </a:prstGeom>
          <a:noFill/>
        </p:spPr>
        <p:txBody>
          <a:bodyPr wrap="square" rtlCol="0">
            <a:spAutoFit/>
          </a:bodyPr>
          <a:lstStyle/>
          <a:p>
            <a:pPr marL="285750" indent="-285750">
              <a:buFont typeface="Arial" charset="0"/>
              <a:buChar char="•"/>
            </a:pPr>
            <a:r>
              <a:rPr lang="en-US" sz="1400" dirty="0"/>
              <a:t>To make a new directory: </a:t>
            </a:r>
            <a:r>
              <a:rPr lang="en-US" sz="1400" i="1" dirty="0" err="1">
                <a:solidFill>
                  <a:srgbClr val="00B0F0"/>
                </a:solidFill>
              </a:rPr>
              <a:t>mkdir</a:t>
            </a:r>
            <a:endParaRPr lang="en-US" sz="1400" i="1" dirty="0">
              <a:solidFill>
                <a:srgbClr val="00B0F0"/>
              </a:solidFill>
            </a:endParaRPr>
          </a:p>
          <a:p>
            <a:pPr marL="647700" lvl="1" indent="-285750">
              <a:buFont typeface="Arial" charset="0"/>
              <a:buChar char="•"/>
            </a:pPr>
            <a:r>
              <a:rPr lang="en-US" sz="1400" dirty="0" err="1">
                <a:solidFill>
                  <a:srgbClr val="00B0F0"/>
                </a:solidFill>
                <a:latin typeface="Consolas" panose="020B0609020204030204" pitchFamily="49" charset="0"/>
                <a:cs typeface="Consolas" panose="020B0609020204030204" pitchFamily="49" charset="0"/>
              </a:rPr>
              <a:t>mkdir</a:t>
            </a:r>
            <a:r>
              <a:rPr lang="en-US" sz="1400" dirty="0">
                <a:solidFill>
                  <a:srgbClr val="00B0F0"/>
                </a:solidFill>
                <a:latin typeface="Consolas" panose="020B0609020204030204" pitchFamily="49" charset="0"/>
                <a:cs typeface="Consolas" panose="020B0609020204030204" pitchFamily="49" charset="0"/>
              </a:rPr>
              <a:t> </a:t>
            </a:r>
            <a:r>
              <a:rPr lang="en-US" sz="1400" dirty="0" err="1">
                <a:solidFill>
                  <a:srgbClr val="00B0F0"/>
                </a:solidFill>
                <a:latin typeface="Consolas" panose="020B0609020204030204" pitchFamily="49" charset="0"/>
                <a:cs typeface="Consolas" panose="020B0609020204030204" pitchFamily="49" charset="0"/>
              </a:rPr>
              <a:t>larry</a:t>
            </a:r>
            <a:endParaRPr lang="en-US" sz="1400" dirty="0">
              <a:solidFill>
                <a:srgbClr val="00B0F0"/>
              </a:solidFill>
              <a:latin typeface="Consolas" panose="020B0609020204030204" pitchFamily="49" charset="0"/>
              <a:cs typeface="Consolas" panose="020B0609020204030204" pitchFamily="49" charset="0"/>
            </a:endParaRPr>
          </a:p>
          <a:p>
            <a:pPr marL="285750" indent="-285750">
              <a:buFont typeface="Arial" charset="0"/>
              <a:buChar char="•"/>
            </a:pPr>
            <a:r>
              <a:rPr lang="en-US" sz="1400" dirty="0"/>
              <a:t>To make subdirectories</a:t>
            </a:r>
          </a:p>
          <a:p>
            <a:pPr marL="647700" lvl="1" indent="-285750">
              <a:buFont typeface="Arial" charset="0"/>
              <a:buChar char="•"/>
            </a:pPr>
            <a:r>
              <a:rPr lang="en-US" sz="1400" dirty="0" err="1">
                <a:solidFill>
                  <a:srgbClr val="00B0F0"/>
                </a:solidFill>
                <a:latin typeface="Consolas" panose="020B0609020204030204" pitchFamily="49" charset="0"/>
                <a:cs typeface="Consolas" panose="020B0609020204030204" pitchFamily="49" charset="0"/>
              </a:rPr>
              <a:t>mkdir</a:t>
            </a:r>
            <a:r>
              <a:rPr lang="en-US" sz="1400" dirty="0">
                <a:solidFill>
                  <a:srgbClr val="00B0F0"/>
                </a:solidFill>
                <a:latin typeface="Consolas" panose="020B0609020204030204" pitchFamily="49" charset="0"/>
                <a:cs typeface="Consolas" panose="020B0609020204030204" pitchFamily="49" charset="0"/>
              </a:rPr>
              <a:t> </a:t>
            </a:r>
            <a:r>
              <a:rPr lang="en-US" sz="1400" dirty="0" err="1">
                <a:solidFill>
                  <a:srgbClr val="00B0F0"/>
                </a:solidFill>
                <a:latin typeface="Consolas" panose="020B0609020204030204" pitchFamily="49" charset="0"/>
                <a:cs typeface="Consolas" panose="020B0609020204030204" pitchFamily="49" charset="0"/>
              </a:rPr>
              <a:t>larry</a:t>
            </a:r>
            <a:r>
              <a:rPr lang="en-US" sz="1400" dirty="0">
                <a:solidFill>
                  <a:srgbClr val="00B0F0"/>
                </a:solidFill>
                <a:latin typeface="Consolas" panose="020B0609020204030204" pitchFamily="49" charset="0"/>
                <a:cs typeface="Consolas" panose="020B0609020204030204" pitchFamily="49" charset="0"/>
              </a:rPr>
              <a:t>/subdir1</a:t>
            </a:r>
          </a:p>
          <a:p>
            <a:pPr marL="647700" lvl="1" indent="-285750">
              <a:buFont typeface="Arial" charset="0"/>
              <a:buChar char="•"/>
            </a:pPr>
            <a:r>
              <a:rPr lang="en-US" sz="1400" dirty="0" err="1">
                <a:solidFill>
                  <a:srgbClr val="00B0F0"/>
                </a:solidFill>
                <a:latin typeface="Consolas" panose="020B0609020204030204" pitchFamily="49" charset="0"/>
                <a:cs typeface="Consolas" panose="020B0609020204030204" pitchFamily="49" charset="0"/>
              </a:rPr>
              <a:t>mkdir</a:t>
            </a:r>
            <a:r>
              <a:rPr lang="en-US" sz="1400" dirty="0">
                <a:solidFill>
                  <a:srgbClr val="00B0F0"/>
                </a:solidFill>
                <a:latin typeface="Consolas" panose="020B0609020204030204" pitchFamily="49" charset="0"/>
                <a:cs typeface="Consolas" panose="020B0609020204030204" pitchFamily="49" charset="0"/>
              </a:rPr>
              <a:t> </a:t>
            </a:r>
            <a:r>
              <a:rPr lang="en-US" sz="1400" dirty="0" err="1">
                <a:solidFill>
                  <a:srgbClr val="00B0F0"/>
                </a:solidFill>
                <a:latin typeface="Consolas" panose="020B0609020204030204" pitchFamily="49" charset="0"/>
                <a:cs typeface="Consolas" panose="020B0609020204030204" pitchFamily="49" charset="0"/>
              </a:rPr>
              <a:t>larry</a:t>
            </a:r>
            <a:r>
              <a:rPr lang="en-US" sz="1400" dirty="0">
                <a:solidFill>
                  <a:srgbClr val="00B0F0"/>
                </a:solidFill>
                <a:latin typeface="Consolas" panose="020B0609020204030204" pitchFamily="49" charset="0"/>
                <a:cs typeface="Consolas" panose="020B0609020204030204" pitchFamily="49" charset="0"/>
              </a:rPr>
              <a:t>/subdir2</a:t>
            </a:r>
          </a:p>
          <a:p>
            <a:pPr marL="647700" lvl="1" indent="-285750">
              <a:buFont typeface="Arial" charset="0"/>
              <a:buChar char="•"/>
            </a:pPr>
            <a:r>
              <a:rPr lang="en-US" sz="1400" dirty="0" err="1">
                <a:solidFill>
                  <a:srgbClr val="00B0F0"/>
                </a:solidFill>
                <a:latin typeface="Consolas" panose="020B0609020204030204" pitchFamily="49" charset="0"/>
                <a:cs typeface="Consolas" panose="020B0609020204030204" pitchFamily="49" charset="0"/>
              </a:rPr>
              <a:t>mkdir</a:t>
            </a:r>
            <a:r>
              <a:rPr lang="en-US" sz="1400" dirty="0">
                <a:solidFill>
                  <a:srgbClr val="00B0F0"/>
                </a:solidFill>
                <a:latin typeface="Consolas" panose="020B0609020204030204" pitchFamily="49" charset="0"/>
                <a:cs typeface="Consolas" panose="020B0609020204030204" pitchFamily="49" charset="0"/>
              </a:rPr>
              <a:t> </a:t>
            </a:r>
            <a:r>
              <a:rPr lang="en-US" sz="1400" dirty="0" err="1">
                <a:solidFill>
                  <a:srgbClr val="00B0F0"/>
                </a:solidFill>
                <a:latin typeface="Consolas" panose="020B0609020204030204" pitchFamily="49" charset="0"/>
                <a:cs typeface="Consolas" panose="020B0609020204030204" pitchFamily="49" charset="0"/>
              </a:rPr>
              <a:t>larry</a:t>
            </a:r>
            <a:r>
              <a:rPr lang="en-US" sz="1400" dirty="0">
                <a:solidFill>
                  <a:srgbClr val="00B0F0"/>
                </a:solidFill>
                <a:latin typeface="Consolas" panose="020B0609020204030204" pitchFamily="49" charset="0"/>
                <a:cs typeface="Consolas" panose="020B0609020204030204" pitchFamily="49" charset="0"/>
              </a:rPr>
              <a:t>/subdir2/subdir1</a:t>
            </a:r>
          </a:p>
          <a:p>
            <a:pPr marL="285750" indent="-285750">
              <a:buFont typeface="Arial" charset="0"/>
              <a:buChar char="•"/>
            </a:pPr>
            <a:r>
              <a:rPr lang="en-US" sz="1400" dirty="0"/>
              <a:t>To navigate use </a:t>
            </a:r>
            <a:r>
              <a:rPr lang="en-US" sz="1400" i="1" dirty="0"/>
              <a:t>cd</a:t>
            </a:r>
            <a:r>
              <a:rPr lang="en-US" sz="1400" dirty="0"/>
              <a:t> (change directory)</a:t>
            </a:r>
          </a:p>
          <a:p>
            <a:pPr marL="647700" lvl="1" indent="-285750">
              <a:buFont typeface="Arial" charset="0"/>
              <a:buChar char="•"/>
            </a:pPr>
            <a:r>
              <a:rPr lang="en-US" sz="1400" dirty="0">
                <a:solidFill>
                  <a:srgbClr val="00B0F0"/>
                </a:solidFill>
                <a:latin typeface="Consolas" panose="020B0609020204030204" pitchFamily="49" charset="0"/>
                <a:cs typeface="Consolas" panose="020B0609020204030204" pitchFamily="49" charset="0"/>
              </a:rPr>
              <a:t>cd </a:t>
            </a:r>
            <a:r>
              <a:rPr lang="en-US" sz="1400" dirty="0" err="1">
                <a:solidFill>
                  <a:srgbClr val="00B0F0"/>
                </a:solidFill>
                <a:latin typeface="Consolas" panose="020B0609020204030204" pitchFamily="49" charset="0"/>
                <a:cs typeface="Consolas" panose="020B0609020204030204" pitchFamily="49" charset="0"/>
              </a:rPr>
              <a:t>larry</a:t>
            </a:r>
            <a:endParaRPr lang="en-US" sz="1400" dirty="0">
              <a:solidFill>
                <a:srgbClr val="00B0F0"/>
              </a:solidFill>
              <a:latin typeface="Consolas" panose="020B0609020204030204" pitchFamily="49" charset="0"/>
              <a:cs typeface="Consolas" panose="020B0609020204030204" pitchFamily="49" charset="0"/>
            </a:endParaRPr>
          </a:p>
          <a:p>
            <a:pPr marL="647700" lvl="1" indent="-285750">
              <a:buFont typeface="Arial" charset="0"/>
              <a:buChar char="•"/>
            </a:pPr>
            <a:r>
              <a:rPr lang="en-US" sz="1400" dirty="0">
                <a:solidFill>
                  <a:srgbClr val="00B0F0"/>
                </a:solidFill>
                <a:latin typeface="Consolas" panose="020B0609020204030204" pitchFamily="49" charset="0"/>
                <a:cs typeface="Consolas" panose="020B0609020204030204" pitchFamily="49" charset="0"/>
              </a:rPr>
              <a:t>cd</a:t>
            </a:r>
            <a:r>
              <a:rPr lang="en-US" sz="1400" i="1" dirty="0">
                <a:solidFill>
                  <a:srgbClr val="00B0F0"/>
                </a:solidFill>
              </a:rPr>
              <a:t> .. </a:t>
            </a:r>
            <a:r>
              <a:rPr lang="en-US" sz="1400" dirty="0"/>
              <a:t>(takes you one level up)</a:t>
            </a:r>
          </a:p>
          <a:p>
            <a:pPr marL="647700" lvl="1" indent="-285750">
              <a:buFont typeface="Arial" charset="0"/>
              <a:buChar char="•"/>
            </a:pPr>
            <a:r>
              <a:rPr lang="en-US" sz="1400" dirty="0">
                <a:solidFill>
                  <a:srgbClr val="00B0F0"/>
                </a:solidFill>
                <a:latin typeface="Consolas" panose="020B0609020204030204" pitchFamily="49" charset="0"/>
                <a:cs typeface="Consolas" panose="020B0609020204030204" pitchFamily="49" charset="0"/>
              </a:rPr>
              <a:t>cd</a:t>
            </a:r>
            <a:r>
              <a:rPr lang="en-US" sz="1400" i="1" dirty="0">
                <a:solidFill>
                  <a:srgbClr val="00B0F0"/>
                </a:solidFill>
              </a:rPr>
              <a:t> .</a:t>
            </a:r>
            <a:r>
              <a:rPr lang="en-US" sz="1400" dirty="0"/>
              <a:t> (you stay where you are)</a:t>
            </a:r>
          </a:p>
          <a:p>
            <a:pPr marL="647700" lvl="1" indent="-285750">
              <a:buFont typeface="Arial" charset="0"/>
              <a:buChar char="•"/>
            </a:pPr>
            <a:r>
              <a:rPr lang="en-US" sz="1400" dirty="0">
                <a:solidFill>
                  <a:srgbClr val="00B0F0"/>
                </a:solidFill>
                <a:latin typeface="Consolas" panose="020B0609020204030204" pitchFamily="49" charset="0"/>
                <a:cs typeface="Consolas" panose="020B0609020204030204" pitchFamily="49" charset="0"/>
              </a:rPr>
              <a:t>cd</a:t>
            </a:r>
            <a:r>
              <a:rPr lang="en-US" sz="1400" dirty="0">
                <a:solidFill>
                  <a:srgbClr val="00B0F0"/>
                </a:solidFill>
              </a:rPr>
              <a:t> </a:t>
            </a:r>
            <a:r>
              <a:rPr lang="en-US" sz="1400" dirty="0"/>
              <a:t>(shortcut directly to your home directory)</a:t>
            </a:r>
          </a:p>
          <a:p>
            <a:pPr marL="285750" indent="-285750">
              <a:buFont typeface="Arial" charset="0"/>
              <a:buChar char="•"/>
            </a:pPr>
            <a:r>
              <a:rPr lang="en-US" sz="1400" dirty="0"/>
              <a:t>To find out where you are, use </a:t>
            </a:r>
            <a:r>
              <a:rPr lang="en-US" sz="1400" i="1" dirty="0" err="1">
                <a:solidFill>
                  <a:srgbClr val="00B0F0"/>
                </a:solidFill>
              </a:rPr>
              <a:t>pwd</a:t>
            </a:r>
            <a:r>
              <a:rPr lang="en-US" sz="1400" dirty="0">
                <a:solidFill>
                  <a:srgbClr val="00B0F0"/>
                </a:solidFill>
              </a:rPr>
              <a:t> </a:t>
            </a:r>
            <a:r>
              <a:rPr lang="en-US" sz="1400" dirty="0"/>
              <a:t>(print working directory)</a:t>
            </a:r>
          </a:p>
          <a:p>
            <a:pPr marL="285750" indent="-285750">
              <a:buFont typeface="Arial" charset="0"/>
              <a:buChar char="•"/>
            </a:pPr>
            <a:r>
              <a:rPr lang="en-US" sz="1400" dirty="0"/>
              <a:t>To list the files and directories in the current directory use </a:t>
            </a:r>
            <a:r>
              <a:rPr lang="en-US" sz="1400" i="1" dirty="0">
                <a:solidFill>
                  <a:srgbClr val="00B0F0"/>
                </a:solidFill>
              </a:rPr>
              <a:t>ls</a:t>
            </a:r>
          </a:p>
        </p:txBody>
      </p:sp>
      <p:grpSp>
        <p:nvGrpSpPr>
          <p:cNvPr id="7" name="Group 6"/>
          <p:cNvGrpSpPr/>
          <p:nvPr/>
        </p:nvGrpSpPr>
        <p:grpSpPr>
          <a:xfrm>
            <a:off x="0" y="610661"/>
            <a:ext cx="3768879" cy="5127564"/>
            <a:chOff x="611560" y="553244"/>
            <a:chExt cx="3768879" cy="5127564"/>
          </a:xfrm>
        </p:grpSpPr>
        <p:grpSp>
          <p:nvGrpSpPr>
            <p:cNvPr id="53" name="Group 52"/>
            <p:cNvGrpSpPr/>
            <p:nvPr/>
          </p:nvGrpSpPr>
          <p:grpSpPr>
            <a:xfrm>
              <a:off x="1133084" y="4096036"/>
              <a:ext cx="1872208" cy="1296144"/>
              <a:chOff x="3491880" y="3628825"/>
              <a:chExt cx="1872208" cy="1296144"/>
            </a:xfrm>
          </p:grpSpPr>
          <p:grpSp>
            <p:nvGrpSpPr>
              <p:cNvPr id="54" name="Group 53"/>
              <p:cNvGrpSpPr/>
              <p:nvPr/>
            </p:nvGrpSpPr>
            <p:grpSpPr>
              <a:xfrm>
                <a:off x="3491880" y="3628825"/>
                <a:ext cx="936104" cy="1296144"/>
                <a:chOff x="3491880" y="3628825"/>
                <a:chExt cx="936104" cy="1296144"/>
              </a:xfrm>
            </p:grpSpPr>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23528" t="64000" r="50709"/>
                <a:stretch/>
              </p:blipFill>
              <p:spPr>
                <a:xfrm>
                  <a:off x="3491880" y="3628825"/>
                  <a:ext cx="936104" cy="1296144"/>
                </a:xfrm>
                <a:prstGeom prst="rect">
                  <a:avLst/>
                </a:prstGeom>
              </p:spPr>
            </p:pic>
            <p:sp>
              <p:nvSpPr>
                <p:cNvPr id="59" name="Rectangle 58"/>
                <p:cNvSpPr/>
                <p:nvPr/>
              </p:nvSpPr>
              <p:spPr bwMode="auto">
                <a:xfrm>
                  <a:off x="3657753" y="4464247"/>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grpSp>
          <p:grpSp>
            <p:nvGrpSpPr>
              <p:cNvPr id="55" name="Group 54"/>
              <p:cNvGrpSpPr/>
              <p:nvPr/>
            </p:nvGrpSpPr>
            <p:grpSpPr>
              <a:xfrm flipH="1">
                <a:off x="4427984" y="3628825"/>
                <a:ext cx="936104" cy="1296144"/>
                <a:chOff x="3491880" y="3628825"/>
                <a:chExt cx="936104" cy="1296144"/>
              </a:xfrm>
            </p:grpSpPr>
            <p:pic>
              <p:nvPicPr>
                <p:cNvPr id="56" name="Picture 55"/>
                <p:cNvPicPr>
                  <a:picLocks noChangeAspect="1"/>
                </p:cNvPicPr>
                <p:nvPr/>
              </p:nvPicPr>
              <p:blipFill rotWithShape="1">
                <a:blip r:embed="rId4">
                  <a:extLst>
                    <a:ext uri="{28A0092B-C50C-407E-A947-70E740481C1C}">
                      <a14:useLocalDpi xmlns:a14="http://schemas.microsoft.com/office/drawing/2010/main" val="0"/>
                    </a:ext>
                  </a:extLst>
                </a:blip>
                <a:srcRect l="23528" t="64000" r="50709"/>
                <a:stretch/>
              </p:blipFill>
              <p:spPr>
                <a:xfrm>
                  <a:off x="3491880" y="3628825"/>
                  <a:ext cx="936104" cy="1296144"/>
                </a:xfrm>
                <a:prstGeom prst="rect">
                  <a:avLst/>
                </a:prstGeom>
              </p:spPr>
            </p:pic>
            <p:sp>
              <p:nvSpPr>
                <p:cNvPr id="57" name="Rectangle 56"/>
                <p:cNvSpPr/>
                <p:nvPr/>
              </p:nvSpPr>
              <p:spPr bwMode="auto">
                <a:xfrm>
                  <a:off x="3657753" y="4464247"/>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grpSp>
        </p:grpSp>
        <p:grpSp>
          <p:nvGrpSpPr>
            <p:cNvPr id="12" name="Group 11"/>
            <p:cNvGrpSpPr/>
            <p:nvPr/>
          </p:nvGrpSpPr>
          <p:grpSpPr>
            <a:xfrm>
              <a:off x="611560" y="553244"/>
              <a:ext cx="3768879" cy="3456384"/>
              <a:chOff x="3968292" y="1849388"/>
              <a:chExt cx="3768879" cy="3456384"/>
            </a:xfrm>
          </p:grpSpPr>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8292" y="1849388"/>
                <a:ext cx="3761384" cy="2268506"/>
              </a:xfrm>
              <a:prstGeom prst="rect">
                <a:avLst/>
              </a:prstGeom>
            </p:spPr>
          </p:pic>
          <p:sp>
            <p:nvSpPr>
              <p:cNvPr id="14" name="Rectangle 13"/>
              <p:cNvSpPr/>
              <p:nvPr/>
            </p:nvSpPr>
            <p:spPr bwMode="auto">
              <a:xfrm>
                <a:off x="5652120" y="2065412"/>
                <a:ext cx="510141" cy="4472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5" name="Rectangle 14"/>
              <p:cNvSpPr/>
              <p:nvPr/>
            </p:nvSpPr>
            <p:spPr bwMode="auto">
              <a:xfrm>
                <a:off x="4221596" y="3670694"/>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6" name="Rectangle 15"/>
              <p:cNvSpPr/>
              <p:nvPr/>
            </p:nvSpPr>
            <p:spPr bwMode="auto">
              <a:xfrm>
                <a:off x="5174495" y="3670693"/>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 name="Rectangle 16"/>
              <p:cNvSpPr/>
              <p:nvPr/>
            </p:nvSpPr>
            <p:spPr bwMode="auto">
              <a:xfrm>
                <a:off x="602886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8" name="Rectangle 17"/>
              <p:cNvSpPr/>
              <p:nvPr/>
            </p:nvSpPr>
            <p:spPr bwMode="auto">
              <a:xfrm>
                <a:off x="702027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t="64000"/>
              <a:stretch/>
            </p:blipFill>
            <p:spPr>
              <a:xfrm>
                <a:off x="4103687" y="4009628"/>
                <a:ext cx="3633484" cy="1296144"/>
              </a:xfrm>
              <a:prstGeom prst="rect">
                <a:avLst/>
              </a:prstGeom>
            </p:spPr>
          </p:pic>
          <p:sp>
            <p:nvSpPr>
              <p:cNvPr id="20" name="TextBox 19"/>
              <p:cNvSpPr txBox="1"/>
              <p:nvPr/>
            </p:nvSpPr>
            <p:spPr>
              <a:xfrm>
                <a:off x="5599613" y="2065412"/>
                <a:ext cx="556563" cy="461665"/>
              </a:xfrm>
              <a:prstGeom prst="rect">
                <a:avLst/>
              </a:prstGeom>
              <a:noFill/>
            </p:spPr>
            <p:txBody>
              <a:bodyPr wrap="none" rtlCol="0">
                <a:spAutoFit/>
              </a:bodyPr>
              <a:lstStyle/>
              <a:p>
                <a:r>
                  <a:rPr lang="en-US" sz="1200" dirty="0">
                    <a:latin typeface="Courier New" charset="0"/>
                    <a:ea typeface="Courier New" charset="0"/>
                    <a:cs typeface="Courier New" charset="0"/>
                  </a:rPr>
                  <a:t>/</a:t>
                </a:r>
              </a:p>
              <a:p>
                <a:r>
                  <a:rPr lang="en-US" sz="1200" dirty="0">
                    <a:latin typeface="Courier New" charset="0"/>
                    <a:ea typeface="Courier New" charset="0"/>
                    <a:cs typeface="Courier New" charset="0"/>
                  </a:rPr>
                  <a:t>root</a:t>
                </a:r>
              </a:p>
            </p:txBody>
          </p:sp>
          <p:sp>
            <p:nvSpPr>
              <p:cNvPr id="21" name="TextBox 20"/>
              <p:cNvSpPr txBox="1"/>
              <p:nvPr/>
            </p:nvSpPr>
            <p:spPr>
              <a:xfrm>
                <a:off x="4252428" y="3649588"/>
                <a:ext cx="463588" cy="276999"/>
              </a:xfrm>
              <a:prstGeom prst="rect">
                <a:avLst/>
              </a:prstGeom>
              <a:noFill/>
            </p:spPr>
            <p:txBody>
              <a:bodyPr wrap="none" rtlCol="0">
                <a:spAutoFit/>
              </a:bodyPr>
              <a:lstStyle/>
              <a:p>
                <a:r>
                  <a:rPr lang="en-US" sz="1200">
                    <a:latin typeface="Courier New" charset="0"/>
                    <a:ea typeface="Courier New" charset="0"/>
                    <a:cs typeface="Courier New" charset="0"/>
                  </a:rPr>
                  <a:t>bin</a:t>
                </a:r>
                <a:endParaRPr lang="en-US" sz="1200" dirty="0">
                  <a:latin typeface="Courier New" charset="0"/>
                  <a:ea typeface="Courier New" charset="0"/>
                  <a:cs typeface="Courier New" charset="0"/>
                </a:endParaRPr>
              </a:p>
            </p:txBody>
          </p:sp>
          <p:sp>
            <p:nvSpPr>
              <p:cNvPr id="22" name="TextBox 21"/>
              <p:cNvSpPr txBox="1"/>
              <p:nvPr/>
            </p:nvSpPr>
            <p:spPr>
              <a:xfrm>
                <a:off x="5123098" y="3644914"/>
                <a:ext cx="556563" cy="276999"/>
              </a:xfrm>
              <a:prstGeom prst="rect">
                <a:avLst/>
              </a:prstGeom>
              <a:noFill/>
            </p:spPr>
            <p:txBody>
              <a:bodyPr wrap="none" rtlCol="0">
                <a:spAutoFit/>
              </a:bodyPr>
              <a:lstStyle/>
              <a:p>
                <a:r>
                  <a:rPr lang="en-US" sz="1200" dirty="0">
                    <a:latin typeface="Courier New" charset="0"/>
                    <a:ea typeface="Courier New" charset="0"/>
                    <a:cs typeface="Courier New" charset="0"/>
                  </a:rPr>
                  <a:t>data</a:t>
                </a:r>
              </a:p>
            </p:txBody>
          </p:sp>
          <p:sp>
            <p:nvSpPr>
              <p:cNvPr id="23" name="TextBox 22"/>
              <p:cNvSpPr txBox="1"/>
              <p:nvPr/>
            </p:nvSpPr>
            <p:spPr>
              <a:xfrm>
                <a:off x="6051637" y="3619137"/>
                <a:ext cx="649537" cy="276999"/>
              </a:xfrm>
              <a:prstGeom prst="rect">
                <a:avLst/>
              </a:prstGeom>
              <a:noFill/>
            </p:spPr>
            <p:txBody>
              <a:bodyPr wrap="none" rtlCol="0">
                <a:spAutoFit/>
              </a:bodyPr>
              <a:lstStyle/>
              <a:p>
                <a:r>
                  <a:rPr lang="en-US" sz="1200">
                    <a:latin typeface="Courier New" charset="0"/>
                    <a:ea typeface="Courier New" charset="0"/>
                    <a:cs typeface="Courier New" charset="0"/>
                  </a:rPr>
                  <a:t>Users</a:t>
                </a:r>
                <a:endParaRPr lang="en-US" sz="1200" dirty="0">
                  <a:latin typeface="Courier New" charset="0"/>
                  <a:ea typeface="Courier New" charset="0"/>
                  <a:cs typeface="Courier New" charset="0"/>
                </a:endParaRPr>
              </a:p>
            </p:txBody>
          </p:sp>
          <p:sp>
            <p:nvSpPr>
              <p:cNvPr id="24" name="TextBox 23"/>
              <p:cNvSpPr txBox="1"/>
              <p:nvPr/>
            </p:nvSpPr>
            <p:spPr>
              <a:xfrm>
                <a:off x="7044038" y="3619138"/>
                <a:ext cx="463588" cy="276999"/>
              </a:xfrm>
              <a:prstGeom prst="rect">
                <a:avLst/>
              </a:prstGeom>
              <a:noFill/>
            </p:spPr>
            <p:txBody>
              <a:bodyPr wrap="none" rtlCol="0">
                <a:spAutoFit/>
              </a:bodyPr>
              <a:lstStyle/>
              <a:p>
                <a:r>
                  <a:rPr lang="en-US" sz="1200">
                    <a:latin typeface="Courier New" charset="0"/>
                    <a:ea typeface="Courier New" charset="0"/>
                    <a:cs typeface="Courier New" charset="0"/>
                  </a:rPr>
                  <a:t>tmp</a:t>
                </a:r>
                <a:endParaRPr lang="en-US" sz="1200" dirty="0">
                  <a:latin typeface="Courier New" charset="0"/>
                  <a:ea typeface="Courier New" charset="0"/>
                  <a:cs typeface="Courier New" charset="0"/>
                </a:endParaRPr>
              </a:p>
            </p:txBody>
          </p:sp>
          <p:sp>
            <p:nvSpPr>
              <p:cNvPr id="25" name="Rectangle 24"/>
              <p:cNvSpPr/>
              <p:nvPr/>
            </p:nvSpPr>
            <p:spPr bwMode="auto">
              <a:xfrm>
                <a:off x="4860032" y="2137420"/>
                <a:ext cx="504056" cy="2880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6" name="Rectangle 25"/>
              <p:cNvSpPr/>
              <p:nvPr/>
            </p:nvSpPr>
            <p:spPr bwMode="auto">
              <a:xfrm>
                <a:off x="5124450"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7" name="Rectangle 26"/>
              <p:cNvSpPr/>
              <p:nvPr/>
            </p:nvSpPr>
            <p:spPr bwMode="auto">
              <a:xfrm>
                <a:off x="6025198"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8" name="Rectangle 27"/>
              <p:cNvSpPr/>
              <p:nvPr/>
            </p:nvSpPr>
            <p:spPr bwMode="auto">
              <a:xfrm>
                <a:off x="6984195"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9" name="TextBox 28"/>
              <p:cNvSpPr txBox="1"/>
              <p:nvPr/>
            </p:nvSpPr>
            <p:spPr>
              <a:xfrm>
                <a:off x="5059113" y="4832512"/>
                <a:ext cx="649537" cy="276999"/>
              </a:xfrm>
              <a:prstGeom prst="rect">
                <a:avLst/>
              </a:prstGeom>
              <a:noFill/>
            </p:spPr>
            <p:txBody>
              <a:bodyPr wrap="none" rtlCol="0">
                <a:spAutoFit/>
              </a:bodyPr>
              <a:lstStyle/>
              <a:p>
                <a:r>
                  <a:rPr lang="en-US" sz="1200">
                    <a:latin typeface="Courier New" charset="0"/>
                    <a:ea typeface="Courier New" charset="0"/>
                    <a:cs typeface="Courier New" charset="0"/>
                  </a:rPr>
                  <a:t>larry</a:t>
                </a:r>
                <a:endParaRPr lang="en-US" sz="1200" dirty="0">
                  <a:latin typeface="Courier New" charset="0"/>
                  <a:ea typeface="Courier New" charset="0"/>
                  <a:cs typeface="Courier New" charset="0"/>
                </a:endParaRPr>
              </a:p>
            </p:txBody>
          </p:sp>
          <p:sp>
            <p:nvSpPr>
              <p:cNvPr id="30" name="TextBox 29"/>
              <p:cNvSpPr txBox="1"/>
              <p:nvPr/>
            </p:nvSpPr>
            <p:spPr>
              <a:xfrm>
                <a:off x="5990768" y="4832512"/>
                <a:ext cx="742511" cy="276999"/>
              </a:xfrm>
              <a:prstGeom prst="rect">
                <a:avLst/>
              </a:prstGeom>
              <a:noFill/>
            </p:spPr>
            <p:txBody>
              <a:bodyPr wrap="none" rtlCol="0">
                <a:spAutoFit/>
              </a:bodyPr>
              <a:lstStyle/>
              <a:p>
                <a:r>
                  <a:rPr lang="en-US" sz="1200">
                    <a:latin typeface="Courier New" charset="0"/>
                    <a:ea typeface="Courier New" charset="0"/>
                    <a:cs typeface="Courier New" charset="0"/>
                  </a:rPr>
                  <a:t>jonbra</a:t>
                </a:r>
                <a:endParaRPr lang="en-US" sz="1200" dirty="0">
                  <a:latin typeface="Courier New" charset="0"/>
                  <a:ea typeface="Courier New" charset="0"/>
                  <a:cs typeface="Courier New" charset="0"/>
                </a:endParaRPr>
              </a:p>
            </p:txBody>
          </p:sp>
          <p:sp>
            <p:nvSpPr>
              <p:cNvPr id="31" name="TextBox 30"/>
              <p:cNvSpPr txBox="1"/>
              <p:nvPr/>
            </p:nvSpPr>
            <p:spPr>
              <a:xfrm>
                <a:off x="6984195" y="4832511"/>
                <a:ext cx="556563" cy="276999"/>
              </a:xfrm>
              <a:prstGeom prst="rect">
                <a:avLst/>
              </a:prstGeom>
              <a:noFill/>
            </p:spPr>
            <p:txBody>
              <a:bodyPr wrap="none" rtlCol="0">
                <a:spAutoFit/>
              </a:bodyPr>
              <a:lstStyle/>
              <a:p>
                <a:r>
                  <a:rPr lang="en-US" sz="1200">
                    <a:latin typeface="Courier New" charset="0"/>
                    <a:ea typeface="Courier New" charset="0"/>
                    <a:cs typeface="Courier New" charset="0"/>
                  </a:rPr>
                  <a:t>susi</a:t>
                </a:r>
                <a:endParaRPr lang="en-US" sz="1200" dirty="0">
                  <a:latin typeface="Courier New" charset="0"/>
                  <a:ea typeface="Courier New" charset="0"/>
                  <a:cs typeface="Courier New" charset="0"/>
                </a:endParaRPr>
              </a:p>
            </p:txBody>
          </p:sp>
        </p:grpSp>
        <p:pic>
          <p:nvPicPr>
            <p:cNvPr id="60" name="Picture 59"/>
            <p:cNvPicPr>
              <a:picLocks noChangeAspect="1"/>
            </p:cNvPicPr>
            <p:nvPr/>
          </p:nvPicPr>
          <p:blipFill rotWithShape="1">
            <a:blip r:embed="rId5">
              <a:extLst>
                <a:ext uri="{28A0092B-C50C-407E-A947-70E740481C1C}">
                  <a14:useLocalDpi xmlns:a14="http://schemas.microsoft.com/office/drawing/2010/main" val="0"/>
                </a:ext>
              </a:extLst>
            </a:blip>
            <a:srcRect l="47860" t="32897" r="45315" b="51071"/>
            <a:stretch/>
          </p:blipFill>
          <p:spPr>
            <a:xfrm>
              <a:off x="1958160" y="3916020"/>
              <a:ext cx="256706" cy="363692"/>
            </a:xfrm>
            <a:prstGeom prst="rect">
              <a:avLst/>
            </a:prstGeom>
          </p:spPr>
        </p:pic>
        <p:sp>
          <p:nvSpPr>
            <p:cNvPr id="61" name="TextBox 60"/>
            <p:cNvSpPr txBox="1"/>
            <p:nvPr/>
          </p:nvSpPr>
          <p:spPr>
            <a:xfrm>
              <a:off x="1202924" y="4907258"/>
              <a:ext cx="835485" cy="276999"/>
            </a:xfrm>
            <a:prstGeom prst="rect">
              <a:avLst/>
            </a:prstGeom>
            <a:noFill/>
          </p:spPr>
          <p:txBody>
            <a:bodyPr wrap="none" rtlCol="0">
              <a:spAutoFit/>
            </a:bodyPr>
            <a:lstStyle/>
            <a:p>
              <a:r>
                <a:rPr lang="en-US" sz="1200">
                  <a:latin typeface="Courier New" charset="0"/>
                  <a:ea typeface="Courier New" charset="0"/>
                  <a:cs typeface="Courier New" charset="0"/>
                </a:rPr>
                <a:t>subdir1</a:t>
              </a:r>
              <a:endParaRPr lang="en-US" sz="1200" dirty="0">
                <a:latin typeface="Courier New" charset="0"/>
                <a:ea typeface="Courier New" charset="0"/>
                <a:cs typeface="Courier New" charset="0"/>
              </a:endParaRPr>
            </a:p>
          </p:txBody>
        </p:sp>
        <p:sp>
          <p:nvSpPr>
            <p:cNvPr id="62" name="TextBox 61"/>
            <p:cNvSpPr txBox="1"/>
            <p:nvPr/>
          </p:nvSpPr>
          <p:spPr>
            <a:xfrm>
              <a:off x="2169806" y="4892014"/>
              <a:ext cx="835485" cy="276999"/>
            </a:xfrm>
            <a:prstGeom prst="rect">
              <a:avLst/>
            </a:prstGeom>
            <a:noFill/>
          </p:spPr>
          <p:txBody>
            <a:bodyPr wrap="none" rtlCol="0">
              <a:spAutoFit/>
            </a:bodyPr>
            <a:lstStyle/>
            <a:p>
              <a:r>
                <a:rPr lang="en-US" sz="1200" dirty="0">
                  <a:latin typeface="Courier New" charset="0"/>
                  <a:ea typeface="Courier New" charset="0"/>
                  <a:cs typeface="Courier New" charset="0"/>
                </a:rPr>
                <a:t>subdir2</a:t>
              </a:r>
            </a:p>
          </p:txBody>
        </p:sp>
        <p:sp>
          <p:nvSpPr>
            <p:cNvPr id="6" name="TextBox 5"/>
            <p:cNvSpPr txBox="1"/>
            <p:nvPr/>
          </p:nvSpPr>
          <p:spPr>
            <a:xfrm>
              <a:off x="2408832" y="5030514"/>
              <a:ext cx="269627" cy="461665"/>
            </a:xfrm>
            <a:prstGeom prst="rect">
              <a:avLst/>
            </a:prstGeom>
            <a:noFill/>
          </p:spPr>
          <p:txBody>
            <a:bodyPr wrap="none" rtlCol="0">
              <a:spAutoFit/>
            </a:bodyPr>
            <a:lstStyle/>
            <a:p>
              <a:r>
                <a:rPr lang="en-US" sz="2400" dirty="0"/>
                <a:t>.</a:t>
              </a:r>
            </a:p>
          </p:txBody>
        </p:sp>
        <p:sp>
          <p:nvSpPr>
            <p:cNvPr id="63" name="TextBox 62"/>
            <p:cNvSpPr txBox="1"/>
            <p:nvPr/>
          </p:nvSpPr>
          <p:spPr>
            <a:xfrm>
              <a:off x="2408832" y="5130283"/>
              <a:ext cx="269627" cy="461665"/>
            </a:xfrm>
            <a:prstGeom prst="rect">
              <a:avLst/>
            </a:prstGeom>
            <a:noFill/>
          </p:spPr>
          <p:txBody>
            <a:bodyPr wrap="none" rtlCol="0">
              <a:spAutoFit/>
            </a:bodyPr>
            <a:lstStyle/>
            <a:p>
              <a:r>
                <a:rPr lang="en-US" sz="2400" dirty="0"/>
                <a:t>.</a:t>
              </a:r>
            </a:p>
          </p:txBody>
        </p:sp>
        <p:sp>
          <p:nvSpPr>
            <p:cNvPr id="64" name="TextBox 63"/>
            <p:cNvSpPr txBox="1"/>
            <p:nvPr/>
          </p:nvSpPr>
          <p:spPr>
            <a:xfrm>
              <a:off x="2410532" y="5219143"/>
              <a:ext cx="269627" cy="461665"/>
            </a:xfrm>
            <a:prstGeom prst="rect">
              <a:avLst/>
            </a:prstGeom>
            <a:noFill/>
          </p:spPr>
          <p:txBody>
            <a:bodyPr wrap="none" rtlCol="0">
              <a:spAutoFit/>
            </a:bodyPr>
            <a:lstStyle/>
            <a:p>
              <a:r>
                <a:rPr lang="en-US" sz="2400" dirty="0"/>
                <a:t>.</a:t>
              </a:r>
            </a:p>
          </p:txBody>
        </p:sp>
      </p:grpSp>
    </p:spTree>
    <p:extLst>
      <p:ext uri="{BB962C8B-B14F-4D97-AF65-F5344CB8AC3E}">
        <p14:creationId xmlns:p14="http://schemas.microsoft.com/office/powerpoint/2010/main" val="744469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files</a:t>
            </a:r>
          </a:p>
        </p:txBody>
      </p:sp>
      <p:sp>
        <p:nvSpPr>
          <p:cNvPr id="3" name="Content Placeholder 2"/>
          <p:cNvSpPr>
            <a:spLocks noGrp="1"/>
          </p:cNvSpPr>
          <p:nvPr>
            <p:ph idx="1"/>
          </p:nvPr>
        </p:nvSpPr>
        <p:spPr/>
        <p:txBody>
          <a:bodyPr/>
          <a:lstStyle/>
          <a:p>
            <a:r>
              <a:rPr lang="en-US" dirty="0"/>
              <a:t>You will learn to transfer files between Saga and your laptop (both ways) in the exercises</a:t>
            </a:r>
          </a:p>
          <a:p>
            <a:r>
              <a:rPr lang="en-US" dirty="0"/>
              <a:t>We will use the command line with </a:t>
            </a:r>
            <a:r>
              <a:rPr lang="en-US" i="1" dirty="0" err="1"/>
              <a:t>scp</a:t>
            </a:r>
            <a:endParaRPr lang="en-US" i="1" dirty="0"/>
          </a:p>
          <a:p>
            <a:r>
              <a:rPr lang="en-US" dirty="0"/>
              <a:t>You can use software such as </a:t>
            </a:r>
          </a:p>
          <a:p>
            <a:pPr lvl="1"/>
            <a:r>
              <a:rPr lang="en-US" dirty="0"/>
              <a:t>WinSCP (for windows)</a:t>
            </a:r>
          </a:p>
          <a:p>
            <a:pPr lvl="1"/>
            <a:r>
              <a:rPr lang="en-US" dirty="0"/>
              <a:t>Fetch (Mac)</a:t>
            </a:r>
          </a:p>
          <a:p>
            <a:pPr lvl="1"/>
            <a:r>
              <a:rPr lang="en-US" dirty="0" err="1"/>
              <a:t>Cyberduck</a:t>
            </a:r>
            <a:r>
              <a:rPr lang="en-US" dirty="0"/>
              <a:t> (Mac)</a:t>
            </a:r>
          </a:p>
        </p:txBody>
      </p:sp>
    </p:spTree>
    <p:extLst>
      <p:ext uri="{BB962C8B-B14F-4D97-AF65-F5344CB8AC3E}">
        <p14:creationId xmlns:p14="http://schemas.microsoft.com/office/powerpoint/2010/main" val="1056543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64C7C-7D35-3B4B-A944-5B33CC8AE36C}"/>
              </a:ext>
            </a:extLst>
          </p:cNvPr>
          <p:cNvSpPr>
            <a:spLocks noGrp="1"/>
          </p:cNvSpPr>
          <p:nvPr>
            <p:ph type="title"/>
          </p:nvPr>
        </p:nvSpPr>
        <p:spPr/>
        <p:txBody>
          <a:bodyPr/>
          <a:lstStyle/>
          <a:p>
            <a:r>
              <a:rPr lang="en-US" dirty="0"/>
              <a:t>Transfer files with </a:t>
            </a:r>
            <a:r>
              <a:rPr lang="en-US" dirty="0" err="1"/>
              <a:t>scp</a:t>
            </a:r>
            <a:r>
              <a:rPr lang="en-US" dirty="0"/>
              <a:t> </a:t>
            </a:r>
            <a:endParaRPr lang="en-GB" dirty="0"/>
          </a:p>
        </p:txBody>
      </p:sp>
      <p:sp>
        <p:nvSpPr>
          <p:cNvPr id="3" name="Content Placeholder 2">
            <a:extLst>
              <a:ext uri="{FF2B5EF4-FFF2-40B4-BE49-F238E27FC236}">
                <a16:creationId xmlns:a16="http://schemas.microsoft.com/office/drawing/2014/main" id="{E98303D1-0588-E949-A48A-BAA33B2BDCA1}"/>
              </a:ext>
            </a:extLst>
          </p:cNvPr>
          <p:cNvSpPr>
            <a:spLocks noGrp="1"/>
          </p:cNvSpPr>
          <p:nvPr>
            <p:ph idx="1"/>
          </p:nvPr>
        </p:nvSpPr>
        <p:spPr/>
        <p:txBody>
          <a:bodyPr/>
          <a:lstStyle/>
          <a:p>
            <a:r>
              <a:rPr lang="en-GB" dirty="0" err="1">
                <a:solidFill>
                  <a:srgbClr val="0070C0"/>
                </a:solidFill>
                <a:latin typeface="Consolas" panose="020B0609020204030204" pitchFamily="49" charset="0"/>
                <a:cs typeface="Consolas" panose="020B0609020204030204" pitchFamily="49" charset="0"/>
              </a:rPr>
              <a:t>scp</a:t>
            </a:r>
            <a:r>
              <a:rPr lang="en-GB" dirty="0"/>
              <a:t> is used to copy files from one machine to a remote machine over a secure SSH connection.</a:t>
            </a:r>
          </a:p>
          <a:p>
            <a:r>
              <a:rPr lang="en-GB" dirty="0"/>
              <a:t>General structure: </a:t>
            </a:r>
          </a:p>
          <a:p>
            <a:pPr marL="0" indent="0">
              <a:buNone/>
            </a:pPr>
            <a:r>
              <a:rPr lang="en-GB" dirty="0">
                <a:solidFill>
                  <a:srgbClr val="0070C0"/>
                </a:solidFill>
                <a:latin typeface="Consolas" panose="020B0609020204030204" pitchFamily="49" charset="0"/>
                <a:cs typeface="Consolas" panose="020B0609020204030204" pitchFamily="49" charset="0"/>
              </a:rPr>
              <a:t>		</a:t>
            </a:r>
            <a:r>
              <a:rPr lang="en-GB" dirty="0" err="1">
                <a:solidFill>
                  <a:srgbClr val="0070C0"/>
                </a:solidFill>
                <a:latin typeface="Consolas" panose="020B0609020204030204" pitchFamily="49" charset="0"/>
                <a:cs typeface="Consolas" panose="020B0609020204030204" pitchFamily="49" charset="0"/>
              </a:rPr>
              <a:t>scp</a:t>
            </a:r>
            <a:r>
              <a:rPr lang="en-GB" dirty="0">
                <a:solidFill>
                  <a:srgbClr val="0070C0"/>
                </a:solidFill>
                <a:latin typeface="Consolas" panose="020B0609020204030204" pitchFamily="49" charset="0"/>
                <a:cs typeface="Consolas" panose="020B0609020204030204" pitchFamily="49" charset="0"/>
              </a:rPr>
              <a:t> &lt;from&gt; &lt;to&gt; </a:t>
            </a:r>
          </a:p>
          <a:p>
            <a:r>
              <a:rPr lang="en-GB" dirty="0"/>
              <a:t>Example a files sent to saga:</a:t>
            </a:r>
          </a:p>
          <a:p>
            <a:pPr marL="0" indent="0">
              <a:buNone/>
            </a:pPr>
            <a:r>
              <a:rPr lang="en-GB" sz="1600" dirty="0">
                <a:solidFill>
                  <a:srgbClr val="0070C0"/>
                </a:solidFill>
                <a:latin typeface="Consolas" panose="020B0609020204030204" pitchFamily="49" charset="0"/>
                <a:cs typeface="Consolas" panose="020B0609020204030204" pitchFamily="49" charset="0"/>
              </a:rPr>
              <a:t>    </a:t>
            </a:r>
            <a:r>
              <a:rPr lang="en-GB" sz="1600" dirty="0" err="1">
                <a:solidFill>
                  <a:srgbClr val="0070C0"/>
                </a:solidFill>
                <a:latin typeface="Consolas" panose="020B0609020204030204" pitchFamily="49" charset="0"/>
                <a:cs typeface="Consolas" panose="020B0609020204030204" pitchFamily="49" charset="0"/>
              </a:rPr>
              <a:t>scp</a:t>
            </a:r>
            <a:r>
              <a:rPr lang="en-GB" sz="1600" dirty="0">
                <a:solidFill>
                  <a:srgbClr val="0070C0"/>
                </a:solidFill>
                <a:latin typeface="Consolas" panose="020B0609020204030204" pitchFamily="49" charset="0"/>
                <a:cs typeface="Consolas" panose="020B0609020204030204" pitchFamily="49" charset="0"/>
              </a:rPr>
              <a:t> </a:t>
            </a:r>
            <a:r>
              <a:rPr lang="en-GB" sz="1600" dirty="0" err="1">
                <a:solidFill>
                  <a:srgbClr val="0070C0"/>
                </a:solidFill>
                <a:latin typeface="Consolas" panose="020B0609020204030204" pitchFamily="49" charset="0"/>
                <a:cs typeface="Consolas" panose="020B0609020204030204" pitchFamily="49" charset="0"/>
              </a:rPr>
              <a:t>file.fasta</a:t>
            </a:r>
            <a:r>
              <a:rPr lang="en-GB" sz="1600" dirty="0">
                <a:solidFill>
                  <a:srgbClr val="0070C0"/>
                </a:solidFill>
                <a:latin typeface="Consolas" panose="020B0609020204030204" pitchFamily="49" charset="0"/>
                <a:cs typeface="Consolas" panose="020B0609020204030204" pitchFamily="49" charset="0"/>
              </a:rPr>
              <a:t> username@saga.sigma2.no:/cluster/home/username/</a:t>
            </a:r>
          </a:p>
        </p:txBody>
      </p:sp>
      <p:grpSp>
        <p:nvGrpSpPr>
          <p:cNvPr id="17" name="Group 16">
            <a:extLst>
              <a:ext uri="{FF2B5EF4-FFF2-40B4-BE49-F238E27FC236}">
                <a16:creationId xmlns:a16="http://schemas.microsoft.com/office/drawing/2014/main" id="{DD3217F0-116B-3E41-8F2A-DC1D26A68CCD}"/>
              </a:ext>
            </a:extLst>
          </p:cNvPr>
          <p:cNvGrpSpPr/>
          <p:nvPr/>
        </p:nvGrpSpPr>
        <p:grpSpPr>
          <a:xfrm>
            <a:off x="1691680" y="3576564"/>
            <a:ext cx="2485865" cy="1361374"/>
            <a:chOff x="1691680" y="3576564"/>
            <a:chExt cx="2485865" cy="1361374"/>
          </a:xfrm>
        </p:grpSpPr>
        <p:sp>
          <p:nvSpPr>
            <p:cNvPr id="5" name="TextBox 4">
              <a:extLst>
                <a:ext uri="{FF2B5EF4-FFF2-40B4-BE49-F238E27FC236}">
                  <a16:creationId xmlns:a16="http://schemas.microsoft.com/office/drawing/2014/main" id="{FC00D8B5-7673-7E40-844F-400A9F1BE22B}"/>
                </a:ext>
              </a:extLst>
            </p:cNvPr>
            <p:cNvSpPr txBox="1"/>
            <p:nvPr/>
          </p:nvSpPr>
          <p:spPr>
            <a:xfrm>
              <a:off x="2627784" y="4599384"/>
              <a:ext cx="1549761" cy="338554"/>
            </a:xfrm>
            <a:prstGeom prst="rect">
              <a:avLst/>
            </a:prstGeom>
            <a:solidFill>
              <a:srgbClr val="FFC000"/>
            </a:solidFill>
          </p:spPr>
          <p:txBody>
            <a:bodyPr wrap="square" rtlCol="0">
              <a:spAutoFit/>
            </a:bodyPr>
            <a:lstStyle/>
            <a:p>
              <a:r>
                <a:rPr lang="en-GB" dirty="0"/>
                <a:t>file to be sent</a:t>
              </a:r>
            </a:p>
          </p:txBody>
        </p:sp>
        <p:cxnSp>
          <p:nvCxnSpPr>
            <p:cNvPr id="10" name="Straight Arrow Connector 9">
              <a:extLst>
                <a:ext uri="{FF2B5EF4-FFF2-40B4-BE49-F238E27FC236}">
                  <a16:creationId xmlns:a16="http://schemas.microsoft.com/office/drawing/2014/main" id="{C310DB52-CCC6-604A-BCC9-9F386674DFE8}"/>
                </a:ext>
              </a:extLst>
            </p:cNvPr>
            <p:cNvCxnSpPr>
              <a:stCxn id="5" idx="0"/>
            </p:cNvCxnSpPr>
            <p:nvPr/>
          </p:nvCxnSpPr>
          <p:spPr bwMode="auto">
            <a:xfrm flipH="1" flipV="1">
              <a:off x="2627784" y="4052888"/>
              <a:ext cx="774881" cy="5464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Rectangle 12">
              <a:extLst>
                <a:ext uri="{FF2B5EF4-FFF2-40B4-BE49-F238E27FC236}">
                  <a16:creationId xmlns:a16="http://schemas.microsoft.com/office/drawing/2014/main" id="{5ECA2DB8-EB17-DA49-9B96-6CBB4B09651F}"/>
                </a:ext>
              </a:extLst>
            </p:cNvPr>
            <p:cNvSpPr/>
            <p:nvPr/>
          </p:nvSpPr>
          <p:spPr bwMode="auto">
            <a:xfrm>
              <a:off x="1691680" y="3576564"/>
              <a:ext cx="1152128" cy="33426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grpSp>
      <p:grpSp>
        <p:nvGrpSpPr>
          <p:cNvPr id="16" name="Group 15">
            <a:extLst>
              <a:ext uri="{FF2B5EF4-FFF2-40B4-BE49-F238E27FC236}">
                <a16:creationId xmlns:a16="http://schemas.microsoft.com/office/drawing/2014/main" id="{46B09ECB-3488-0B42-BBB2-1B89A7FD9C52}"/>
              </a:ext>
            </a:extLst>
          </p:cNvPr>
          <p:cNvGrpSpPr/>
          <p:nvPr/>
        </p:nvGrpSpPr>
        <p:grpSpPr>
          <a:xfrm>
            <a:off x="789991" y="3576564"/>
            <a:ext cx="1549761" cy="1409238"/>
            <a:chOff x="789991" y="3576564"/>
            <a:chExt cx="1549761" cy="1409238"/>
          </a:xfrm>
        </p:grpSpPr>
        <p:sp>
          <p:nvSpPr>
            <p:cNvPr id="4" name="TextBox 3">
              <a:extLst>
                <a:ext uri="{FF2B5EF4-FFF2-40B4-BE49-F238E27FC236}">
                  <a16:creationId xmlns:a16="http://schemas.microsoft.com/office/drawing/2014/main" id="{BB9D1372-AFE7-524F-93BC-D0761923FF30}"/>
                </a:ext>
              </a:extLst>
            </p:cNvPr>
            <p:cNvSpPr txBox="1"/>
            <p:nvPr/>
          </p:nvSpPr>
          <p:spPr>
            <a:xfrm>
              <a:off x="789991" y="4585692"/>
              <a:ext cx="1549761" cy="400110"/>
            </a:xfrm>
            <a:prstGeom prst="rect">
              <a:avLst/>
            </a:prstGeom>
            <a:solidFill>
              <a:srgbClr val="FFC000"/>
            </a:solidFill>
          </p:spPr>
          <p:txBody>
            <a:bodyPr wrap="square" rtlCol="0">
              <a:spAutoFit/>
            </a:bodyPr>
            <a:lstStyle/>
            <a:p>
              <a:r>
                <a:rPr lang="en-GB" sz="2000" dirty="0"/>
                <a:t>command</a:t>
              </a:r>
            </a:p>
          </p:txBody>
        </p:sp>
        <p:cxnSp>
          <p:nvCxnSpPr>
            <p:cNvPr id="8" name="Straight Arrow Connector 7">
              <a:extLst>
                <a:ext uri="{FF2B5EF4-FFF2-40B4-BE49-F238E27FC236}">
                  <a16:creationId xmlns:a16="http://schemas.microsoft.com/office/drawing/2014/main" id="{BC14C98B-E5C6-C541-A5D3-B21B2B1CDE3C}"/>
                </a:ext>
              </a:extLst>
            </p:cNvPr>
            <p:cNvCxnSpPr>
              <a:stCxn id="4" idx="0"/>
            </p:cNvCxnSpPr>
            <p:nvPr/>
          </p:nvCxnSpPr>
          <p:spPr bwMode="auto">
            <a:xfrm flipH="1" flipV="1">
              <a:off x="1547664" y="3983850"/>
              <a:ext cx="17208" cy="60184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Rectangle 13">
              <a:extLst>
                <a:ext uri="{FF2B5EF4-FFF2-40B4-BE49-F238E27FC236}">
                  <a16:creationId xmlns:a16="http://schemas.microsoft.com/office/drawing/2014/main" id="{66E109C4-FC23-C643-ACD7-5DC6761FCF85}"/>
                </a:ext>
              </a:extLst>
            </p:cNvPr>
            <p:cNvSpPr/>
            <p:nvPr/>
          </p:nvSpPr>
          <p:spPr bwMode="auto">
            <a:xfrm>
              <a:off x="1115616" y="3576564"/>
              <a:ext cx="576064" cy="33426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dirty="0">
                <a:ln>
                  <a:noFill/>
                </a:ln>
                <a:solidFill>
                  <a:schemeClr val="tx1"/>
                </a:solidFill>
                <a:effectLst/>
                <a:latin typeface="Arial" charset="0"/>
                <a:ea typeface="ヒラギノ角ゴ Pro W3" charset="-128"/>
                <a:cs typeface="ヒラギノ角ゴ Pro W3" charset="-128"/>
              </a:endParaRPr>
            </a:p>
          </p:txBody>
        </p:sp>
      </p:grpSp>
      <p:grpSp>
        <p:nvGrpSpPr>
          <p:cNvPr id="21" name="Group 20">
            <a:extLst>
              <a:ext uri="{FF2B5EF4-FFF2-40B4-BE49-F238E27FC236}">
                <a16:creationId xmlns:a16="http://schemas.microsoft.com/office/drawing/2014/main" id="{5A69495D-898F-0940-8BB1-F5208FD5CB8C}"/>
              </a:ext>
            </a:extLst>
          </p:cNvPr>
          <p:cNvGrpSpPr/>
          <p:nvPr/>
        </p:nvGrpSpPr>
        <p:grpSpPr>
          <a:xfrm>
            <a:off x="2915816" y="3576564"/>
            <a:ext cx="5328592" cy="1655459"/>
            <a:chOff x="2915816" y="3576564"/>
            <a:chExt cx="5328592" cy="1655459"/>
          </a:xfrm>
        </p:grpSpPr>
        <p:sp>
          <p:nvSpPr>
            <p:cNvPr id="6" name="TextBox 5">
              <a:extLst>
                <a:ext uri="{FF2B5EF4-FFF2-40B4-BE49-F238E27FC236}">
                  <a16:creationId xmlns:a16="http://schemas.microsoft.com/office/drawing/2014/main" id="{A50D4DDB-2C8B-AB44-9BD0-8F12556DDB00}"/>
                </a:ext>
              </a:extLst>
            </p:cNvPr>
            <p:cNvSpPr txBox="1"/>
            <p:nvPr/>
          </p:nvSpPr>
          <p:spPr>
            <a:xfrm>
              <a:off x="4572000" y="4647248"/>
              <a:ext cx="2664296" cy="584775"/>
            </a:xfrm>
            <a:prstGeom prst="rect">
              <a:avLst/>
            </a:prstGeom>
            <a:solidFill>
              <a:srgbClr val="FFC000"/>
            </a:solidFill>
          </p:spPr>
          <p:txBody>
            <a:bodyPr wrap="square" rtlCol="0">
              <a:spAutoFit/>
            </a:bodyPr>
            <a:lstStyle/>
            <a:p>
              <a:r>
                <a:rPr lang="en-GB" dirty="0"/>
                <a:t>where to send it </a:t>
              </a:r>
              <a:r>
                <a:rPr lang="en-GB" dirty="0" err="1"/>
                <a:t>username@location:path</a:t>
              </a:r>
              <a:endParaRPr lang="en-GB" dirty="0"/>
            </a:p>
          </p:txBody>
        </p:sp>
        <p:cxnSp>
          <p:nvCxnSpPr>
            <p:cNvPr id="12" name="Straight Arrow Connector 11">
              <a:extLst>
                <a:ext uri="{FF2B5EF4-FFF2-40B4-BE49-F238E27FC236}">
                  <a16:creationId xmlns:a16="http://schemas.microsoft.com/office/drawing/2014/main" id="{B7788710-2FA0-924C-BDD2-971935A36534}"/>
                </a:ext>
              </a:extLst>
            </p:cNvPr>
            <p:cNvCxnSpPr>
              <a:cxnSpLocks/>
              <a:stCxn id="6" idx="0"/>
            </p:cNvCxnSpPr>
            <p:nvPr/>
          </p:nvCxnSpPr>
          <p:spPr bwMode="auto">
            <a:xfrm flipH="1" flipV="1">
              <a:off x="5472100" y="3983850"/>
              <a:ext cx="432048" cy="66339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5" name="Rectangle 14">
              <a:extLst>
                <a:ext uri="{FF2B5EF4-FFF2-40B4-BE49-F238E27FC236}">
                  <a16:creationId xmlns:a16="http://schemas.microsoft.com/office/drawing/2014/main" id="{542733D0-F4DF-924F-ACA3-A1A1F21BACAF}"/>
                </a:ext>
              </a:extLst>
            </p:cNvPr>
            <p:cNvSpPr/>
            <p:nvPr/>
          </p:nvSpPr>
          <p:spPr bwMode="auto">
            <a:xfrm>
              <a:off x="2915816" y="3576564"/>
              <a:ext cx="5328592" cy="33426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dirty="0">
                <a:ln>
                  <a:noFill/>
                </a:ln>
                <a:solidFill>
                  <a:schemeClr val="tx1"/>
                </a:solidFill>
                <a:effectLst/>
                <a:latin typeface="Arial" charset="0"/>
                <a:ea typeface="ヒラギノ角ゴ Pro W3" charset="-128"/>
                <a:cs typeface="ヒラギノ角ゴ Pro W3" charset="-128"/>
              </a:endParaRPr>
            </a:p>
          </p:txBody>
        </p:sp>
      </p:grpSp>
    </p:spTree>
    <p:extLst>
      <p:ext uri="{BB962C8B-B14F-4D97-AF65-F5344CB8AC3E}">
        <p14:creationId xmlns:p14="http://schemas.microsoft.com/office/powerpoint/2010/main" val="73855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18CC-C6EE-FB4C-9503-961B8D303435}"/>
              </a:ext>
            </a:extLst>
          </p:cNvPr>
          <p:cNvSpPr>
            <a:spLocks noGrp="1"/>
          </p:cNvSpPr>
          <p:nvPr>
            <p:ph type="title"/>
          </p:nvPr>
        </p:nvSpPr>
        <p:spPr/>
        <p:txBody>
          <a:bodyPr/>
          <a:lstStyle/>
          <a:p>
            <a:r>
              <a:rPr lang="en-GB" dirty="0"/>
              <a:t>Remember</a:t>
            </a:r>
          </a:p>
        </p:txBody>
      </p:sp>
      <p:sp>
        <p:nvSpPr>
          <p:cNvPr id="3" name="Content Placeholder 2">
            <a:extLst>
              <a:ext uri="{FF2B5EF4-FFF2-40B4-BE49-F238E27FC236}">
                <a16:creationId xmlns:a16="http://schemas.microsoft.com/office/drawing/2014/main" id="{189D75C3-84AF-4F4C-BCA2-7F7888F06773}"/>
              </a:ext>
            </a:extLst>
          </p:cNvPr>
          <p:cNvSpPr>
            <a:spLocks noGrp="1"/>
          </p:cNvSpPr>
          <p:nvPr>
            <p:ph idx="1"/>
          </p:nvPr>
        </p:nvSpPr>
        <p:spPr/>
        <p:txBody>
          <a:bodyPr/>
          <a:lstStyle/>
          <a:p>
            <a:r>
              <a:rPr lang="en-GB" dirty="0"/>
              <a:t>Linux commands are case sensitive!</a:t>
            </a:r>
          </a:p>
          <a:p>
            <a:pPr lvl="1"/>
            <a:r>
              <a:rPr lang="en-GB" dirty="0" err="1">
                <a:highlight>
                  <a:srgbClr val="C0C0C0"/>
                </a:highlight>
              </a:rPr>
              <a:t>ssh</a:t>
            </a:r>
            <a:endParaRPr lang="en-GB" dirty="0">
              <a:highlight>
                <a:srgbClr val="C0C0C0"/>
              </a:highlight>
            </a:endParaRPr>
          </a:p>
          <a:p>
            <a:pPr lvl="2"/>
            <a:r>
              <a:rPr lang="en-GB" dirty="0"/>
              <a:t>is </a:t>
            </a:r>
            <a:r>
              <a:rPr lang="en-GB" b="1" dirty="0"/>
              <a:t>NOT</a:t>
            </a:r>
            <a:r>
              <a:rPr lang="en-GB" dirty="0"/>
              <a:t> the same as</a:t>
            </a:r>
          </a:p>
          <a:p>
            <a:pPr lvl="1"/>
            <a:r>
              <a:rPr lang="en-GB" dirty="0" err="1">
                <a:highlight>
                  <a:srgbClr val="C0C0C0"/>
                </a:highlight>
              </a:rPr>
              <a:t>Ssh</a:t>
            </a:r>
            <a:endParaRPr lang="en-GB" dirty="0">
              <a:highlight>
                <a:srgbClr val="C0C0C0"/>
              </a:highlight>
            </a:endParaRPr>
          </a:p>
          <a:p>
            <a:r>
              <a:rPr lang="en-GB" dirty="0"/>
              <a:t>Filenames and paths are also case sensitive!</a:t>
            </a:r>
          </a:p>
          <a:p>
            <a:pPr lvl="1"/>
            <a:r>
              <a:rPr lang="en-GB" dirty="0" err="1">
                <a:highlight>
                  <a:srgbClr val="C0C0C0"/>
                </a:highlight>
                <a:latin typeface="Consolas" panose="020B0609020204030204" pitchFamily="49" charset="0"/>
                <a:cs typeface="Consolas" panose="020B0609020204030204" pitchFamily="49" charset="0"/>
              </a:rPr>
              <a:t>huge_file.fasta</a:t>
            </a:r>
            <a:endParaRPr lang="en-GB" dirty="0">
              <a:highlight>
                <a:srgbClr val="C0C0C0"/>
              </a:highlight>
              <a:latin typeface="Consolas" panose="020B0609020204030204" pitchFamily="49" charset="0"/>
              <a:cs typeface="Consolas" panose="020B0609020204030204" pitchFamily="49" charset="0"/>
            </a:endParaRPr>
          </a:p>
          <a:p>
            <a:pPr lvl="2"/>
            <a:r>
              <a:rPr lang="en-GB" dirty="0"/>
              <a:t>is </a:t>
            </a:r>
            <a:r>
              <a:rPr lang="en-GB" b="1" dirty="0"/>
              <a:t>NOT</a:t>
            </a:r>
            <a:r>
              <a:rPr lang="en-GB" dirty="0"/>
              <a:t> the same as: </a:t>
            </a:r>
          </a:p>
          <a:p>
            <a:pPr lvl="1"/>
            <a:r>
              <a:rPr lang="en-GB" dirty="0" err="1">
                <a:highlight>
                  <a:srgbClr val="C0C0C0"/>
                </a:highlight>
                <a:latin typeface="Consolas" panose="020B0609020204030204" pitchFamily="49" charset="0"/>
                <a:cs typeface="Consolas" panose="020B0609020204030204" pitchFamily="49" charset="0"/>
              </a:rPr>
              <a:t>Huge_file.fasta</a:t>
            </a:r>
            <a:endParaRPr lang="en-GB" dirty="0">
              <a:highlight>
                <a:srgbClr val="C0C0C0"/>
              </a:highlight>
              <a:latin typeface="Consolas" panose="020B0609020204030204" pitchFamily="49" charset="0"/>
              <a:cs typeface="Consolas" panose="020B0609020204030204" pitchFamily="49" charset="0"/>
            </a:endParaRPr>
          </a:p>
          <a:p>
            <a:r>
              <a:rPr lang="en-GB" dirty="0" err="1">
                <a:latin typeface="Arial" panose="020B0604020202020204" pitchFamily="34" charset="0"/>
                <a:cs typeface="Arial" panose="020B0604020202020204" pitchFamily="34" charset="0"/>
              </a:rPr>
              <a:t>Protip</a:t>
            </a:r>
            <a:r>
              <a:rPr lang="en-GB" dirty="0">
                <a:latin typeface="Arial" panose="020B0604020202020204" pitchFamily="34" charset="0"/>
                <a:cs typeface="Arial" panose="020B0604020202020204" pitchFamily="34" charset="0"/>
              </a:rPr>
              <a:t>: Use the tab-key to autocomplete</a:t>
            </a:r>
          </a:p>
        </p:txBody>
      </p:sp>
    </p:spTree>
    <p:extLst>
      <p:ext uri="{BB962C8B-B14F-4D97-AF65-F5344CB8AC3E}">
        <p14:creationId xmlns:p14="http://schemas.microsoft.com/office/powerpoint/2010/main" val="40498606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655B1-3A4D-5646-AE5E-965F9F5DA021}"/>
              </a:ext>
            </a:extLst>
          </p:cNvPr>
          <p:cNvSpPr>
            <a:spLocks noGrp="1"/>
          </p:cNvSpPr>
          <p:nvPr>
            <p:ph type="title"/>
          </p:nvPr>
        </p:nvSpPr>
        <p:spPr>
          <a:xfrm>
            <a:off x="762001" y="708025"/>
            <a:ext cx="6258272" cy="954088"/>
          </a:xfrm>
        </p:spPr>
        <p:txBody>
          <a:bodyPr/>
          <a:lstStyle/>
          <a:p>
            <a:r>
              <a:rPr lang="en-GB" dirty="0"/>
              <a:t>Some of the most useful commands which will be covered in the exercises</a:t>
            </a:r>
          </a:p>
        </p:txBody>
      </p:sp>
      <p:sp>
        <p:nvSpPr>
          <p:cNvPr id="3" name="Content Placeholder 2">
            <a:extLst>
              <a:ext uri="{FF2B5EF4-FFF2-40B4-BE49-F238E27FC236}">
                <a16:creationId xmlns:a16="http://schemas.microsoft.com/office/drawing/2014/main" id="{F89CAAFF-52DF-8248-8E07-4F7586F2EC81}"/>
              </a:ext>
            </a:extLst>
          </p:cNvPr>
          <p:cNvSpPr>
            <a:spLocks noGrp="1"/>
          </p:cNvSpPr>
          <p:nvPr>
            <p:ph idx="1"/>
          </p:nvPr>
        </p:nvSpPr>
        <p:spPr/>
        <p:txBody>
          <a:bodyPr numCol="2" spcCol="360000">
            <a:normAutofit fontScale="70000" lnSpcReduction="20000"/>
          </a:bodyPr>
          <a:lstStyle/>
          <a:p>
            <a:r>
              <a:rPr lang="en-GB" dirty="0" err="1">
                <a:highlight>
                  <a:srgbClr val="C0C0C0"/>
                </a:highlight>
                <a:latin typeface="Consolas" panose="020B0609020204030204" pitchFamily="49" charset="0"/>
                <a:cs typeface="Consolas" panose="020B0609020204030204" pitchFamily="49" charset="0"/>
              </a:rPr>
              <a:t>ssh</a:t>
            </a:r>
            <a:r>
              <a:rPr lang="en-GB" dirty="0"/>
              <a:t> - Secure log on</a:t>
            </a:r>
          </a:p>
          <a:p>
            <a:r>
              <a:rPr lang="en-GB" dirty="0">
                <a:highlight>
                  <a:srgbClr val="C0C0C0"/>
                </a:highlight>
                <a:latin typeface="Consolas" panose="020B0609020204030204" pitchFamily="49" charset="0"/>
                <a:cs typeface="Consolas" panose="020B0609020204030204" pitchFamily="49" charset="0"/>
              </a:rPr>
              <a:t>ls</a:t>
            </a:r>
            <a:r>
              <a:rPr lang="en-GB" dirty="0"/>
              <a:t> - List content </a:t>
            </a:r>
          </a:p>
          <a:p>
            <a:r>
              <a:rPr lang="en-GB" dirty="0" err="1">
                <a:highlight>
                  <a:srgbClr val="C0C0C0"/>
                </a:highlight>
                <a:latin typeface="Consolas" panose="020B0609020204030204" pitchFamily="49" charset="0"/>
                <a:cs typeface="Consolas" panose="020B0609020204030204" pitchFamily="49" charset="0"/>
              </a:rPr>
              <a:t>pwd</a:t>
            </a:r>
            <a:r>
              <a:rPr lang="en-GB" dirty="0"/>
              <a:t> - Print the working directory</a:t>
            </a:r>
          </a:p>
          <a:p>
            <a:r>
              <a:rPr lang="en-GB" dirty="0">
                <a:highlight>
                  <a:srgbClr val="C0C0C0"/>
                </a:highlight>
                <a:latin typeface="Consolas" panose="020B0609020204030204" pitchFamily="49" charset="0"/>
                <a:cs typeface="Consolas" panose="020B0609020204030204" pitchFamily="49" charset="0"/>
              </a:rPr>
              <a:t>cd</a:t>
            </a:r>
            <a:r>
              <a:rPr lang="en-GB" dirty="0"/>
              <a:t> - change directory</a:t>
            </a:r>
          </a:p>
          <a:p>
            <a:r>
              <a:rPr lang="en-GB" dirty="0" err="1">
                <a:highlight>
                  <a:srgbClr val="C0C0C0"/>
                </a:highlight>
                <a:latin typeface="Consolas" panose="020B0609020204030204" pitchFamily="49" charset="0"/>
                <a:cs typeface="Consolas" panose="020B0609020204030204" pitchFamily="49" charset="0"/>
              </a:rPr>
              <a:t>mkdir</a:t>
            </a:r>
            <a:r>
              <a:rPr lang="en-GB" dirty="0"/>
              <a:t> - make directory</a:t>
            </a:r>
          </a:p>
          <a:p>
            <a:r>
              <a:rPr lang="en-GB" dirty="0">
                <a:highlight>
                  <a:srgbClr val="C0C0C0"/>
                </a:highlight>
                <a:latin typeface="Consolas" panose="020B0609020204030204" pitchFamily="49" charset="0"/>
                <a:cs typeface="Consolas" panose="020B0609020204030204" pitchFamily="49" charset="0"/>
              </a:rPr>
              <a:t>cp</a:t>
            </a:r>
            <a:r>
              <a:rPr lang="en-GB" dirty="0"/>
              <a:t> - Copy files and directories</a:t>
            </a:r>
          </a:p>
          <a:p>
            <a:r>
              <a:rPr lang="en-GB" dirty="0" err="1">
                <a:highlight>
                  <a:srgbClr val="C0C0C0"/>
                </a:highlight>
                <a:latin typeface="Consolas" panose="020B0609020204030204" pitchFamily="49" charset="0"/>
                <a:cs typeface="Consolas" panose="020B0609020204030204" pitchFamily="49" charset="0"/>
              </a:rPr>
              <a:t>scp</a:t>
            </a:r>
            <a:r>
              <a:rPr lang="en-GB" dirty="0"/>
              <a:t> - Secure copying of files and directories</a:t>
            </a:r>
          </a:p>
          <a:p>
            <a:r>
              <a:rPr lang="en-GB" dirty="0" err="1">
                <a:highlight>
                  <a:srgbClr val="C0C0C0"/>
                </a:highlight>
                <a:latin typeface="Consolas" panose="020B0609020204030204" pitchFamily="49" charset="0"/>
                <a:cs typeface="Consolas" panose="020B0609020204030204" pitchFamily="49" charset="0"/>
              </a:rPr>
              <a:t>rsync</a:t>
            </a:r>
            <a:r>
              <a:rPr lang="en-GB" dirty="0"/>
              <a:t> - Synchronise and transfer files and directories</a:t>
            </a:r>
          </a:p>
          <a:p>
            <a:r>
              <a:rPr lang="en-GB" dirty="0">
                <a:highlight>
                  <a:srgbClr val="C0C0C0"/>
                </a:highlight>
                <a:latin typeface="Consolas" panose="020B0609020204030204" pitchFamily="49" charset="0"/>
                <a:cs typeface="Consolas" panose="020B0609020204030204" pitchFamily="49" charset="0"/>
              </a:rPr>
              <a:t>rm</a:t>
            </a:r>
            <a:r>
              <a:rPr lang="en-GB" dirty="0"/>
              <a:t> -Remove files and directories</a:t>
            </a:r>
          </a:p>
          <a:p>
            <a:r>
              <a:rPr lang="en-GB" dirty="0">
                <a:highlight>
                  <a:srgbClr val="C0C0C0"/>
                </a:highlight>
                <a:latin typeface="Consolas" panose="020B0609020204030204" pitchFamily="49" charset="0"/>
                <a:cs typeface="Consolas" panose="020B0609020204030204" pitchFamily="49" charset="0"/>
              </a:rPr>
              <a:t>less</a:t>
            </a:r>
            <a:r>
              <a:rPr lang="en-GB" dirty="0"/>
              <a:t> - Print content of file to screen</a:t>
            </a:r>
          </a:p>
          <a:p>
            <a:r>
              <a:rPr lang="en-GB" dirty="0">
                <a:highlight>
                  <a:srgbClr val="C0C0C0"/>
                </a:highlight>
                <a:latin typeface="Consolas" panose="020B0609020204030204" pitchFamily="49" charset="0"/>
                <a:cs typeface="Consolas" panose="020B0609020204030204" pitchFamily="49" charset="0"/>
              </a:rPr>
              <a:t>more</a:t>
            </a:r>
            <a:r>
              <a:rPr lang="en-GB" dirty="0"/>
              <a:t> - Print content of file to screen</a:t>
            </a:r>
          </a:p>
          <a:p>
            <a:r>
              <a:rPr lang="en-GB" dirty="0">
                <a:highlight>
                  <a:srgbClr val="C0C0C0"/>
                </a:highlight>
                <a:latin typeface="Consolas" panose="020B0609020204030204" pitchFamily="49" charset="0"/>
                <a:cs typeface="Consolas" panose="020B0609020204030204" pitchFamily="49" charset="0"/>
              </a:rPr>
              <a:t>head</a:t>
            </a:r>
            <a:r>
              <a:rPr lang="en-GB" dirty="0"/>
              <a:t> - Print the head of file(s)</a:t>
            </a:r>
          </a:p>
          <a:p>
            <a:r>
              <a:rPr lang="en-GB" dirty="0">
                <a:highlight>
                  <a:srgbClr val="C0C0C0"/>
                </a:highlight>
                <a:latin typeface="Consolas" panose="020B0609020204030204" pitchFamily="49" charset="0"/>
                <a:cs typeface="Consolas" panose="020B0609020204030204" pitchFamily="49" charset="0"/>
              </a:rPr>
              <a:t>tail</a:t>
            </a:r>
            <a:r>
              <a:rPr lang="en-GB" dirty="0"/>
              <a:t> - Print the end (tail) of file(s)</a:t>
            </a:r>
          </a:p>
          <a:p>
            <a:r>
              <a:rPr lang="en-GB" dirty="0">
                <a:highlight>
                  <a:srgbClr val="C0C0C0"/>
                </a:highlight>
                <a:latin typeface="Consolas" panose="020B0609020204030204" pitchFamily="49" charset="0"/>
                <a:cs typeface="Consolas" panose="020B0609020204030204" pitchFamily="49" charset="0"/>
              </a:rPr>
              <a:t>cat</a:t>
            </a:r>
            <a:r>
              <a:rPr lang="en-GB" dirty="0"/>
              <a:t> - Print and concatenate several files</a:t>
            </a:r>
          </a:p>
          <a:p>
            <a:r>
              <a:rPr lang="en-GB" dirty="0">
                <a:highlight>
                  <a:srgbClr val="C0C0C0"/>
                </a:highlight>
                <a:latin typeface="Consolas" panose="020B0609020204030204" pitchFamily="49" charset="0"/>
                <a:cs typeface="Consolas" panose="020B0609020204030204" pitchFamily="49" charset="0"/>
              </a:rPr>
              <a:t>grep</a:t>
            </a:r>
            <a:r>
              <a:rPr lang="en-GB" dirty="0"/>
              <a:t> - Search through text files</a:t>
            </a:r>
          </a:p>
          <a:p>
            <a:r>
              <a:rPr lang="en-GB" dirty="0">
                <a:highlight>
                  <a:srgbClr val="C0C0C0"/>
                </a:highlight>
                <a:latin typeface="Consolas" panose="020B0609020204030204" pitchFamily="49" charset="0"/>
                <a:cs typeface="Consolas" panose="020B0609020204030204" pitchFamily="49" charset="0"/>
              </a:rPr>
              <a:t>sort</a:t>
            </a:r>
            <a:r>
              <a:rPr lang="en-GB" dirty="0"/>
              <a:t> - Sort the content of files</a:t>
            </a:r>
          </a:p>
          <a:p>
            <a:r>
              <a:rPr lang="en-GB" dirty="0" err="1">
                <a:highlight>
                  <a:srgbClr val="C0C0C0"/>
                </a:highlight>
                <a:latin typeface="Consolas" panose="020B0609020204030204" pitchFamily="49" charset="0"/>
                <a:cs typeface="Consolas" panose="020B0609020204030204" pitchFamily="49" charset="0"/>
              </a:rPr>
              <a:t>uniq</a:t>
            </a:r>
            <a:r>
              <a:rPr lang="en-GB" dirty="0"/>
              <a:t> - Print unique (lines, or words)</a:t>
            </a:r>
          </a:p>
          <a:p>
            <a:pPr marL="0" indent="0">
              <a:buNone/>
            </a:pPr>
            <a:r>
              <a:rPr lang="en-GB" b="1" u="sng" dirty="0"/>
              <a:t>Special operators: </a:t>
            </a:r>
          </a:p>
          <a:p>
            <a:r>
              <a:rPr lang="en-GB" dirty="0">
                <a:highlight>
                  <a:srgbClr val="C0C0C0"/>
                </a:highlight>
              </a:rPr>
              <a:t>&gt;</a:t>
            </a:r>
            <a:r>
              <a:rPr lang="en-GB" dirty="0"/>
              <a:t>  (IO redirection)</a:t>
            </a:r>
          </a:p>
          <a:p>
            <a:r>
              <a:rPr lang="en-GB" dirty="0">
                <a:highlight>
                  <a:srgbClr val="C0C0C0"/>
                </a:highlight>
              </a:rPr>
              <a:t>&gt;&gt;</a:t>
            </a:r>
            <a:r>
              <a:rPr lang="en-GB" dirty="0"/>
              <a:t> (IO append)</a:t>
            </a:r>
          </a:p>
          <a:p>
            <a:r>
              <a:rPr lang="en-GB" dirty="0">
                <a:highlight>
                  <a:srgbClr val="C0C0C0"/>
                </a:highlight>
              </a:rPr>
              <a:t>|</a:t>
            </a:r>
            <a:r>
              <a:rPr lang="en-GB" dirty="0"/>
              <a:t> (the vertical line is called </a:t>
            </a:r>
            <a:r>
              <a:rPr lang="en-GB" i="1" dirty="0"/>
              <a:t>pipe</a:t>
            </a:r>
            <a:r>
              <a:rPr lang="en-GB" dirty="0"/>
              <a:t>)</a:t>
            </a:r>
          </a:p>
          <a:p>
            <a:r>
              <a:rPr lang="en-GB" dirty="0"/>
              <a:t>Useful cheat sheet: </a:t>
            </a:r>
            <a:r>
              <a:rPr lang="en-GB" dirty="0">
                <a:hlinkClick r:id="rId2"/>
              </a:rPr>
              <a:t>https://cheatography.com/davechild/cheat-sheets/linux-command-line/</a:t>
            </a:r>
            <a:endParaRPr lang="en-GB" dirty="0"/>
          </a:p>
        </p:txBody>
      </p:sp>
    </p:spTree>
    <p:extLst>
      <p:ext uri="{BB962C8B-B14F-4D97-AF65-F5344CB8AC3E}">
        <p14:creationId xmlns:p14="http://schemas.microsoft.com/office/powerpoint/2010/main" val="42422790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files with the </a:t>
            </a:r>
            <a:r>
              <a:rPr lang="en-US" dirty="0">
                <a:solidFill>
                  <a:srgbClr val="0070C0"/>
                </a:solidFill>
                <a:latin typeface="Consolas" panose="020B0609020204030204" pitchFamily="49" charset="0"/>
                <a:ea typeface="Courier" charset="0"/>
                <a:cs typeface="Consolas" panose="020B0609020204030204" pitchFamily="49" charset="0"/>
              </a:rPr>
              <a:t>mv</a:t>
            </a:r>
            <a:r>
              <a:rPr lang="en-US" dirty="0"/>
              <a:t> command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1063" y="1417340"/>
            <a:ext cx="6451297" cy="4297660"/>
          </a:xfrm>
        </p:spPr>
      </p:pic>
      <p:sp>
        <p:nvSpPr>
          <p:cNvPr id="5" name="TextBox 4"/>
          <p:cNvSpPr txBox="1"/>
          <p:nvPr/>
        </p:nvSpPr>
        <p:spPr>
          <a:xfrm>
            <a:off x="6011411" y="2569468"/>
            <a:ext cx="3132589" cy="338554"/>
          </a:xfrm>
          <a:prstGeom prst="rect">
            <a:avLst/>
          </a:prstGeom>
          <a:solidFill>
            <a:srgbClr val="92D050"/>
          </a:solidFill>
        </p:spPr>
        <p:txBody>
          <a:bodyPr wrap="none" rtlCol="0">
            <a:spAutoFit/>
          </a:bodyPr>
          <a:lstStyle/>
          <a:p>
            <a:r>
              <a:rPr lang="en-US" dirty="0"/>
              <a:t>Move file1.txt to directory </a:t>
            </a:r>
            <a:r>
              <a:rPr lang="en-US" dirty="0" err="1"/>
              <a:t>mvtest</a:t>
            </a:r>
            <a:endParaRPr lang="en-US" dirty="0"/>
          </a:p>
        </p:txBody>
      </p:sp>
      <p:cxnSp>
        <p:nvCxnSpPr>
          <p:cNvPr id="9" name="Straight Arrow Connector 8"/>
          <p:cNvCxnSpPr/>
          <p:nvPr/>
        </p:nvCxnSpPr>
        <p:spPr bwMode="auto">
          <a:xfrm flipH="1">
            <a:off x="3635896" y="2785492"/>
            <a:ext cx="2304256" cy="1224136"/>
          </a:xfrm>
          <a:prstGeom prst="straightConnector1">
            <a:avLst/>
          </a:prstGeom>
          <a:solidFill>
            <a:schemeClr val="accent1"/>
          </a:solidFill>
          <a:ln w="9525" cap="flat" cmpd="sng" algn="ctr">
            <a:solidFill>
              <a:srgbClr val="92D050"/>
            </a:solidFill>
            <a:prstDash val="solid"/>
            <a:round/>
            <a:headEnd type="none" w="med" len="med"/>
            <a:tailEnd type="triangle"/>
          </a:ln>
          <a:effectLst/>
        </p:spPr>
      </p:cxnSp>
      <p:sp>
        <p:nvSpPr>
          <p:cNvPr id="10" name="TextBox 9"/>
          <p:cNvSpPr txBox="1"/>
          <p:nvPr/>
        </p:nvSpPr>
        <p:spPr>
          <a:xfrm>
            <a:off x="5675554" y="4153644"/>
            <a:ext cx="3470822" cy="830997"/>
          </a:xfrm>
          <a:prstGeom prst="rect">
            <a:avLst/>
          </a:prstGeom>
          <a:solidFill>
            <a:srgbClr val="92D050"/>
          </a:solidFill>
        </p:spPr>
        <p:txBody>
          <a:bodyPr wrap="none" rtlCol="0">
            <a:spAutoFit/>
          </a:bodyPr>
          <a:lstStyle/>
          <a:p>
            <a:r>
              <a:rPr lang="en-US" dirty="0"/>
              <a:t>Pro tip:</a:t>
            </a:r>
          </a:p>
          <a:p>
            <a:r>
              <a:rPr lang="en-US" dirty="0">
                <a:latin typeface="Courier" charset="0"/>
                <a:ea typeface="Courier" charset="0"/>
                <a:cs typeface="Courier" charset="0"/>
              </a:rPr>
              <a:t>mv</a:t>
            </a:r>
            <a:r>
              <a:rPr lang="en-US" dirty="0"/>
              <a:t> command can also rename files!</a:t>
            </a:r>
          </a:p>
          <a:p>
            <a:r>
              <a:rPr lang="en-US" dirty="0"/>
              <a:t>(“moves” file to a new filename)</a:t>
            </a:r>
          </a:p>
        </p:txBody>
      </p:sp>
      <p:cxnSp>
        <p:nvCxnSpPr>
          <p:cNvPr id="12" name="Straight Arrow Connector 11"/>
          <p:cNvCxnSpPr/>
          <p:nvPr/>
        </p:nvCxnSpPr>
        <p:spPr bwMode="auto">
          <a:xfrm flipH="1">
            <a:off x="3779912" y="4569926"/>
            <a:ext cx="1872208" cy="149017"/>
          </a:xfrm>
          <a:prstGeom prst="straightConnector1">
            <a:avLst/>
          </a:prstGeom>
          <a:solidFill>
            <a:schemeClr val="accent1"/>
          </a:solidFill>
          <a:ln w="9525" cap="flat" cmpd="sng" algn="ctr">
            <a:solidFill>
              <a:srgbClr val="92D050"/>
            </a:solidFill>
            <a:prstDash val="solid"/>
            <a:round/>
            <a:headEnd type="none" w="med" len="med"/>
            <a:tailEnd type="triangle"/>
          </a:ln>
          <a:effectLst/>
        </p:spPr>
      </p:cxnSp>
    </p:spTree>
    <p:extLst>
      <p:ext uri="{BB962C8B-B14F-4D97-AF65-F5344CB8AC3E}">
        <p14:creationId xmlns:p14="http://schemas.microsoft.com/office/powerpoint/2010/main" val="11960884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Delete files with the </a:t>
            </a:r>
            <a:r>
              <a:rPr lang="en-US" dirty="0" err="1">
                <a:solidFill>
                  <a:srgbClr val="0070C0"/>
                </a:solidFill>
                <a:latin typeface="Consolas" panose="020B0609020204030204" pitchFamily="49" charset="0"/>
                <a:ea typeface="Courier" charset="0"/>
                <a:cs typeface="Consolas" panose="020B0609020204030204" pitchFamily="49" charset="0"/>
              </a:rPr>
              <a:t>rm</a:t>
            </a:r>
            <a:r>
              <a:rPr lang="en-US" dirty="0"/>
              <a:t> command</a:t>
            </a: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r="35106"/>
          <a:stretch/>
        </p:blipFill>
        <p:spPr>
          <a:xfrm>
            <a:off x="395536" y="1993404"/>
            <a:ext cx="4320480" cy="3429000"/>
          </a:xfrm>
        </p:spPr>
      </p:pic>
      <p:sp>
        <p:nvSpPr>
          <p:cNvPr id="7" name="TextBox 6"/>
          <p:cNvSpPr txBox="1"/>
          <p:nvPr/>
        </p:nvSpPr>
        <p:spPr>
          <a:xfrm>
            <a:off x="165179" y="5006594"/>
            <a:ext cx="3312702" cy="584775"/>
          </a:xfrm>
          <a:prstGeom prst="rect">
            <a:avLst/>
          </a:prstGeom>
          <a:solidFill>
            <a:srgbClr val="FF0000"/>
          </a:solidFill>
        </p:spPr>
        <p:txBody>
          <a:bodyPr wrap="none" rtlCol="0">
            <a:spAutoFit/>
          </a:bodyPr>
          <a:lstStyle/>
          <a:p>
            <a:r>
              <a:rPr lang="en-US" dirty="0"/>
              <a:t>NB! There’s no trash can on Unix!</a:t>
            </a:r>
          </a:p>
          <a:p>
            <a:r>
              <a:rPr lang="en-US" dirty="0"/>
              <a:t>Your files are immediately deleted!</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0418" y="3073524"/>
            <a:ext cx="5242396" cy="2225458"/>
          </a:xfrm>
          <a:prstGeom prst="rect">
            <a:avLst/>
          </a:prstGeom>
        </p:spPr>
      </p:pic>
      <p:sp>
        <p:nvSpPr>
          <p:cNvPr id="9" name="TextBox 8"/>
          <p:cNvSpPr txBox="1"/>
          <p:nvPr/>
        </p:nvSpPr>
        <p:spPr>
          <a:xfrm>
            <a:off x="4888553" y="1678077"/>
            <a:ext cx="3931919" cy="1323439"/>
          </a:xfrm>
          <a:prstGeom prst="rect">
            <a:avLst/>
          </a:prstGeom>
          <a:solidFill>
            <a:srgbClr val="92D050"/>
          </a:solidFill>
        </p:spPr>
        <p:txBody>
          <a:bodyPr wrap="square" rtlCol="0">
            <a:spAutoFit/>
          </a:bodyPr>
          <a:lstStyle/>
          <a:p>
            <a:r>
              <a:rPr lang="en-US" dirty="0"/>
              <a:t>Delete empty directories with </a:t>
            </a:r>
            <a:r>
              <a:rPr lang="en-US" dirty="0" err="1">
                <a:latin typeface="Courier" charset="0"/>
                <a:ea typeface="Courier" charset="0"/>
                <a:cs typeface="Courier" charset="0"/>
              </a:rPr>
              <a:t>rm</a:t>
            </a:r>
            <a:r>
              <a:rPr lang="en-US" dirty="0">
                <a:latin typeface="Courier" charset="0"/>
                <a:ea typeface="Courier" charset="0"/>
                <a:cs typeface="Courier" charset="0"/>
              </a:rPr>
              <a:t> –r</a:t>
            </a:r>
          </a:p>
          <a:p>
            <a:endParaRPr lang="en-US" dirty="0">
              <a:ea typeface="Arial" charset="0"/>
              <a:cs typeface="Arial" charset="0"/>
            </a:endParaRPr>
          </a:p>
          <a:p>
            <a:r>
              <a:rPr lang="en-US" dirty="0">
                <a:ea typeface="Arial" charset="0"/>
                <a:cs typeface="Arial" charset="0"/>
              </a:rPr>
              <a:t>Delete directories AND </a:t>
            </a:r>
          </a:p>
          <a:p>
            <a:r>
              <a:rPr lang="en-US" dirty="0">
                <a:ea typeface="Arial" charset="0"/>
                <a:cs typeface="Arial" charset="0"/>
              </a:rPr>
              <a:t>files within with </a:t>
            </a:r>
            <a:r>
              <a:rPr lang="en-US" dirty="0" err="1">
                <a:latin typeface="Consolas" panose="020B0609020204030204" pitchFamily="49" charset="0"/>
                <a:ea typeface="Courier" charset="0"/>
                <a:cs typeface="Consolas" panose="020B0609020204030204" pitchFamily="49" charset="0"/>
              </a:rPr>
              <a:t>rm</a:t>
            </a:r>
            <a:r>
              <a:rPr lang="en-US" dirty="0">
                <a:latin typeface="Consolas" panose="020B0609020204030204" pitchFamily="49" charset="0"/>
                <a:ea typeface="Courier" charset="0"/>
                <a:cs typeface="Consolas" panose="020B0609020204030204" pitchFamily="49" charset="0"/>
              </a:rPr>
              <a:t> –</a:t>
            </a:r>
            <a:r>
              <a:rPr lang="en-US" dirty="0" err="1">
                <a:latin typeface="Consolas" panose="020B0609020204030204" pitchFamily="49" charset="0"/>
                <a:ea typeface="Courier" charset="0"/>
                <a:cs typeface="Consolas" panose="020B0609020204030204" pitchFamily="49" charset="0"/>
              </a:rPr>
              <a:t>rf</a:t>
            </a:r>
            <a:r>
              <a:rPr lang="en-US" dirty="0">
                <a:latin typeface="Consolas" panose="020B0609020204030204" pitchFamily="49" charset="0"/>
                <a:ea typeface="Courier" charset="0"/>
                <a:cs typeface="Consolas" panose="020B0609020204030204" pitchFamily="49" charset="0"/>
              </a:rPr>
              <a:t> </a:t>
            </a:r>
            <a:r>
              <a:rPr lang="en-US" dirty="0">
                <a:ea typeface="Arial" charset="0"/>
                <a:cs typeface="Arial" charset="0"/>
              </a:rPr>
              <a:t>Use with caution!! (</a:t>
            </a:r>
            <a:r>
              <a:rPr lang="en-US" dirty="0" err="1">
                <a:ea typeface="Arial" charset="0"/>
                <a:cs typeface="Arial" charset="0"/>
              </a:rPr>
              <a:t>rm</a:t>
            </a:r>
            <a:r>
              <a:rPr lang="en-US" dirty="0">
                <a:ea typeface="Arial" charset="0"/>
                <a:cs typeface="Arial" charset="0"/>
              </a:rPr>
              <a:t> </a:t>
            </a:r>
            <a:r>
              <a:rPr lang="mr-IN" dirty="0">
                <a:ea typeface="Arial" charset="0"/>
                <a:cs typeface="Arial" charset="0"/>
              </a:rPr>
              <a:t>–</a:t>
            </a:r>
            <a:r>
              <a:rPr lang="en-US" dirty="0" err="1">
                <a:ea typeface="Arial" charset="0"/>
                <a:cs typeface="Arial" charset="0"/>
              </a:rPr>
              <a:t>i</a:t>
            </a:r>
            <a:r>
              <a:rPr lang="en-US" dirty="0">
                <a:ea typeface="Arial" charset="0"/>
                <a:cs typeface="Arial" charset="0"/>
              </a:rPr>
              <a:t>)</a:t>
            </a:r>
          </a:p>
        </p:txBody>
      </p:sp>
    </p:spTree>
    <p:extLst>
      <p:ext uri="{BB962C8B-B14F-4D97-AF65-F5344CB8AC3E}">
        <p14:creationId xmlns:p14="http://schemas.microsoft.com/office/powerpoint/2010/main" val="4194846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files</a:t>
            </a:r>
          </a:p>
        </p:txBody>
      </p:sp>
      <p:sp>
        <p:nvSpPr>
          <p:cNvPr id="5" name="Content Placeholder 4"/>
          <p:cNvSpPr>
            <a:spLocks noGrp="1"/>
          </p:cNvSpPr>
          <p:nvPr>
            <p:ph idx="1"/>
          </p:nvPr>
        </p:nvSpPr>
        <p:spPr/>
        <p:txBody>
          <a:bodyPr/>
          <a:lstStyle/>
          <a:p>
            <a:r>
              <a:rPr lang="en-US" dirty="0">
                <a:solidFill>
                  <a:srgbClr val="0070C0"/>
                </a:solidFill>
                <a:latin typeface="Consolas" panose="020B0609020204030204" pitchFamily="49" charset="0"/>
                <a:ea typeface="Courier" charset="0"/>
                <a:cs typeface="Consolas" panose="020B0609020204030204" pitchFamily="49" charset="0"/>
              </a:rPr>
              <a:t>cat</a:t>
            </a:r>
            <a:r>
              <a:rPr lang="en-US" dirty="0"/>
              <a:t> displays the entire content on the screen</a:t>
            </a:r>
          </a:p>
          <a:p>
            <a:r>
              <a:rPr lang="en-US" dirty="0">
                <a:solidFill>
                  <a:srgbClr val="0070C0"/>
                </a:solidFill>
                <a:latin typeface="Consolas" panose="020B0609020204030204" pitchFamily="49" charset="0"/>
                <a:ea typeface="Courier" charset="0"/>
                <a:cs typeface="Consolas" panose="020B0609020204030204" pitchFamily="49" charset="0"/>
              </a:rPr>
              <a:t>less</a:t>
            </a:r>
            <a:r>
              <a:rPr lang="en-US" dirty="0">
                <a:latin typeface="Courier" charset="0"/>
                <a:ea typeface="Courier" charset="0"/>
                <a:cs typeface="Courier" charset="0"/>
              </a:rPr>
              <a:t> </a:t>
            </a:r>
            <a:r>
              <a:rPr lang="en-US" dirty="0"/>
              <a:t>displays the content on the screen one file/line at a time (press ”q” to exit).</a:t>
            </a:r>
          </a:p>
          <a:p>
            <a:r>
              <a:rPr lang="en-US" dirty="0">
                <a:solidFill>
                  <a:srgbClr val="0070C0"/>
                </a:solidFill>
                <a:latin typeface="Consolas" panose="020B0609020204030204" pitchFamily="49" charset="0"/>
                <a:ea typeface="Courier" charset="0"/>
                <a:cs typeface="Consolas" panose="020B0609020204030204" pitchFamily="49" charset="0"/>
              </a:rPr>
              <a:t>head/tail</a:t>
            </a:r>
            <a:r>
              <a:rPr lang="en-US" dirty="0"/>
              <a:t> displays the first or last lines of a file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3692094"/>
            <a:ext cx="4320480" cy="1857806"/>
          </a:xfrm>
          <a:prstGeom prst="rect">
            <a:avLst/>
          </a:prstGeom>
          <a:effectLst>
            <a:outerShdw blurRad="50800" dist="76200" dir="2700000" algn="tl" rotWithShape="0">
              <a:prstClr val="black">
                <a:alpha val="40000"/>
              </a:prstClr>
            </a:outerShdw>
          </a:effectLst>
        </p:spPr>
      </p:pic>
      <p:sp>
        <p:nvSpPr>
          <p:cNvPr id="7" name="TextBox 6"/>
          <p:cNvSpPr txBox="1"/>
          <p:nvPr/>
        </p:nvSpPr>
        <p:spPr>
          <a:xfrm>
            <a:off x="2915816" y="764014"/>
            <a:ext cx="2638864" cy="830997"/>
          </a:xfrm>
          <a:prstGeom prst="rect">
            <a:avLst/>
          </a:prstGeom>
          <a:solidFill>
            <a:srgbClr val="92D050"/>
          </a:solidFill>
        </p:spPr>
        <p:txBody>
          <a:bodyPr wrap="none" rtlCol="0">
            <a:spAutoFit/>
          </a:bodyPr>
          <a:lstStyle/>
          <a:p>
            <a:r>
              <a:rPr lang="en-US" dirty="0"/>
              <a:t>Pro tip:</a:t>
            </a:r>
          </a:p>
          <a:p>
            <a:r>
              <a:rPr lang="en-US" dirty="0"/>
              <a:t>Use the different </a:t>
            </a:r>
          </a:p>
          <a:p>
            <a:r>
              <a:rPr lang="en-US" dirty="0"/>
              <a:t>options to tweak the output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6993" y="3564028"/>
            <a:ext cx="3896632" cy="1750759"/>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2976190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Downloading files from the internet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63387" b="43700"/>
          <a:stretch/>
        </p:blipFill>
        <p:spPr>
          <a:xfrm>
            <a:off x="247280" y="1539241"/>
            <a:ext cx="3347864" cy="3217540"/>
          </a:xfrm>
          <a:prstGeom prst="rect">
            <a:avLst/>
          </a:prstGeom>
          <a:effectLst>
            <a:outerShdw blurRad="50800" dist="76200" dir="2700000" algn="tl" rotWithShape="0">
              <a:prstClr val="black">
                <a:alpha val="40000"/>
              </a:prstClr>
            </a:outerShdw>
          </a:effectLst>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824" y="2857500"/>
            <a:ext cx="5184576" cy="2344666"/>
          </a:xfrm>
          <a:prstGeom prst="rect">
            <a:avLst/>
          </a:prstGeom>
          <a:effectLst>
            <a:outerShdw blurRad="50800" dist="76200" dir="2700000" algn="tl" rotWithShape="0">
              <a:prstClr val="black">
                <a:alpha val="40000"/>
              </a:prstClr>
            </a:outerShdw>
          </a:effectLst>
        </p:spPr>
      </p:pic>
      <p:sp>
        <p:nvSpPr>
          <p:cNvPr id="11" name="TextBox 10"/>
          <p:cNvSpPr txBox="1"/>
          <p:nvPr/>
        </p:nvSpPr>
        <p:spPr>
          <a:xfrm>
            <a:off x="3874924" y="1627118"/>
            <a:ext cx="3347864" cy="830997"/>
          </a:xfrm>
          <a:prstGeom prst="rect">
            <a:avLst/>
          </a:prstGeom>
          <a:noFill/>
        </p:spPr>
        <p:txBody>
          <a:bodyPr wrap="square" rtlCol="0">
            <a:spAutoFit/>
          </a:bodyPr>
          <a:lstStyle/>
          <a:p>
            <a:r>
              <a:rPr lang="en-US" dirty="0"/>
              <a:t>The </a:t>
            </a:r>
            <a:r>
              <a:rPr lang="en-US" dirty="0" err="1">
                <a:latin typeface="Courier" charset="0"/>
                <a:ea typeface="Courier" charset="0"/>
                <a:cs typeface="Courier" charset="0"/>
              </a:rPr>
              <a:t>wget</a:t>
            </a:r>
            <a:r>
              <a:rPr lang="en-US" dirty="0"/>
              <a:t> command make it possible to download files from the web</a:t>
            </a:r>
            <a:endParaRPr lang="en-US" dirty="0">
              <a:latin typeface="Courier" charset="0"/>
              <a:ea typeface="Courier" charset="0"/>
              <a:cs typeface="Courier" charset="0"/>
            </a:endParaRPr>
          </a:p>
        </p:txBody>
      </p:sp>
      <p:sp>
        <p:nvSpPr>
          <p:cNvPr id="12" name="TextBox 11"/>
          <p:cNvSpPr txBox="1"/>
          <p:nvPr/>
        </p:nvSpPr>
        <p:spPr>
          <a:xfrm>
            <a:off x="35496" y="4175130"/>
            <a:ext cx="2783134" cy="338554"/>
          </a:xfrm>
          <a:prstGeom prst="rect">
            <a:avLst/>
          </a:prstGeom>
          <a:solidFill>
            <a:srgbClr val="92D050"/>
          </a:solidFill>
        </p:spPr>
        <p:txBody>
          <a:bodyPr wrap="none" rtlCol="0">
            <a:spAutoFit/>
          </a:bodyPr>
          <a:lstStyle/>
          <a:p>
            <a:r>
              <a:rPr lang="en-US"/>
              <a:t>Right-click and copy the link!</a:t>
            </a:r>
          </a:p>
        </p:txBody>
      </p:sp>
    </p:spTree>
    <p:extLst>
      <p:ext uri="{BB962C8B-B14F-4D97-AF65-F5344CB8AC3E}">
        <p14:creationId xmlns:p14="http://schemas.microsoft.com/office/powerpoint/2010/main" val="3195772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2CDD4-A1FB-474B-9E0B-3EDD634E2501}"/>
              </a:ext>
            </a:extLst>
          </p:cNvPr>
          <p:cNvSpPr>
            <a:spLocks noGrp="1"/>
          </p:cNvSpPr>
          <p:nvPr>
            <p:ph type="title"/>
          </p:nvPr>
        </p:nvSpPr>
        <p:spPr/>
        <p:txBody>
          <a:bodyPr/>
          <a:lstStyle/>
          <a:p>
            <a:r>
              <a:rPr lang="en-GB" dirty="0"/>
              <a:t>HPC (High Performance Computing) cluster</a:t>
            </a:r>
          </a:p>
        </p:txBody>
      </p:sp>
      <p:sp>
        <p:nvSpPr>
          <p:cNvPr id="3" name="Content Placeholder 2">
            <a:extLst>
              <a:ext uri="{FF2B5EF4-FFF2-40B4-BE49-F238E27FC236}">
                <a16:creationId xmlns:a16="http://schemas.microsoft.com/office/drawing/2014/main" id="{A857E7C0-A6A7-2E47-B187-9467D5F6A320}"/>
              </a:ext>
            </a:extLst>
          </p:cNvPr>
          <p:cNvSpPr>
            <a:spLocks noGrp="1"/>
          </p:cNvSpPr>
          <p:nvPr>
            <p:ph idx="1"/>
          </p:nvPr>
        </p:nvSpPr>
        <p:spPr>
          <a:xfrm>
            <a:off x="628650" y="1654969"/>
            <a:ext cx="4062514" cy="3263504"/>
          </a:xfrm>
        </p:spPr>
        <p:txBody>
          <a:bodyPr>
            <a:normAutofit/>
          </a:bodyPr>
          <a:lstStyle/>
          <a:p>
            <a:r>
              <a:rPr lang="en-GB" dirty="0"/>
              <a:t>One of the motivations for learning Linux is that most </a:t>
            </a:r>
            <a:r>
              <a:rPr lang="en-GB" i="1" dirty="0"/>
              <a:t>supercomputers</a:t>
            </a:r>
            <a:r>
              <a:rPr lang="en-GB" dirty="0"/>
              <a:t>  or </a:t>
            </a:r>
            <a:r>
              <a:rPr lang="en-GB" i="1" dirty="0"/>
              <a:t>computing clusters</a:t>
            </a:r>
            <a:r>
              <a:rPr lang="en-GB" dirty="0"/>
              <a:t> run a version of Linux as the OS.</a:t>
            </a:r>
          </a:p>
          <a:p>
            <a:r>
              <a:rPr lang="en-GB" dirty="0"/>
              <a:t>Most (if not all) of the supercomputer's on the list of the top 500 most powerful computers use Linux. </a:t>
            </a:r>
          </a:p>
          <a:p>
            <a:endParaRPr lang="en-GB" dirty="0"/>
          </a:p>
          <a:p>
            <a:endParaRPr lang="en-GB" dirty="0"/>
          </a:p>
        </p:txBody>
      </p:sp>
      <p:pic>
        <p:nvPicPr>
          <p:cNvPr id="4" name="Picture 3">
            <a:extLst>
              <a:ext uri="{FF2B5EF4-FFF2-40B4-BE49-F238E27FC236}">
                <a16:creationId xmlns:a16="http://schemas.microsoft.com/office/drawing/2014/main" id="{C2079B8F-677A-D54B-9D12-F1843B4E78AF}"/>
              </a:ext>
            </a:extLst>
          </p:cNvPr>
          <p:cNvPicPr>
            <a:picLocks noChangeAspect="1"/>
          </p:cNvPicPr>
          <p:nvPr/>
        </p:nvPicPr>
        <p:blipFill>
          <a:blip r:embed="rId3"/>
          <a:stretch>
            <a:fillRect/>
          </a:stretch>
        </p:blipFill>
        <p:spPr>
          <a:xfrm>
            <a:off x="4722812" y="1760504"/>
            <a:ext cx="4188531" cy="2193992"/>
          </a:xfrm>
          <a:prstGeom prst="rect">
            <a:avLst/>
          </a:prstGeom>
        </p:spPr>
      </p:pic>
      <p:sp>
        <p:nvSpPr>
          <p:cNvPr id="6" name="TextBox 5">
            <a:extLst>
              <a:ext uri="{FF2B5EF4-FFF2-40B4-BE49-F238E27FC236}">
                <a16:creationId xmlns:a16="http://schemas.microsoft.com/office/drawing/2014/main" id="{A5332806-313D-0A43-8A5E-AF3CFB52DE56}"/>
              </a:ext>
            </a:extLst>
          </p:cNvPr>
          <p:cNvSpPr txBox="1"/>
          <p:nvPr/>
        </p:nvSpPr>
        <p:spPr>
          <a:xfrm>
            <a:off x="5278062" y="4081636"/>
            <a:ext cx="3633281" cy="646331"/>
          </a:xfrm>
          <a:prstGeom prst="rect">
            <a:avLst/>
          </a:prstGeom>
          <a:noFill/>
        </p:spPr>
        <p:txBody>
          <a:bodyPr wrap="square" rtlCol="0">
            <a:spAutoFit/>
          </a:bodyPr>
          <a:lstStyle/>
          <a:p>
            <a:r>
              <a:rPr lang="en-GB" sz="1200" dirty="0" err="1"/>
              <a:t>MareNostrum</a:t>
            </a:r>
            <a:r>
              <a:rPr lang="en-GB" sz="1200" dirty="0"/>
              <a:t> in Barcelona.  40 000 kg of computers inside an old church. Annual cost in </a:t>
            </a:r>
            <a:r>
              <a:rPr lang="en-GB" sz="1200" dirty="0" err="1"/>
              <a:t>electricty</a:t>
            </a:r>
            <a:r>
              <a:rPr lang="en-GB" sz="1200" dirty="0"/>
              <a:t> alone is € 1.4m.  </a:t>
            </a:r>
            <a:r>
              <a:rPr lang="en-GB" sz="1200" dirty="0" err="1"/>
              <a:t>www.bsc.es</a:t>
            </a:r>
            <a:endParaRPr lang="en-GB" sz="1200" dirty="0"/>
          </a:p>
        </p:txBody>
      </p:sp>
    </p:spTree>
    <p:extLst>
      <p:ext uri="{BB962C8B-B14F-4D97-AF65-F5344CB8AC3E}">
        <p14:creationId xmlns:p14="http://schemas.microsoft.com/office/powerpoint/2010/main" val="312208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CEAAB-3E45-F246-9A60-E8BCC5D5A430}"/>
              </a:ext>
            </a:extLst>
          </p:cNvPr>
          <p:cNvSpPr>
            <a:spLocks noGrp="1"/>
          </p:cNvSpPr>
          <p:nvPr>
            <p:ph type="title"/>
          </p:nvPr>
        </p:nvSpPr>
        <p:spPr/>
        <p:txBody>
          <a:bodyPr/>
          <a:lstStyle/>
          <a:p>
            <a:r>
              <a:rPr lang="en-GB" dirty="0"/>
              <a:t>Redirect and pipe</a:t>
            </a:r>
          </a:p>
        </p:txBody>
      </p:sp>
      <p:sp>
        <p:nvSpPr>
          <p:cNvPr id="3" name="Content Placeholder 2">
            <a:extLst>
              <a:ext uri="{FF2B5EF4-FFF2-40B4-BE49-F238E27FC236}">
                <a16:creationId xmlns:a16="http://schemas.microsoft.com/office/drawing/2014/main" id="{1564F6A4-C51B-8F43-9D86-CF34838C4349}"/>
              </a:ext>
            </a:extLst>
          </p:cNvPr>
          <p:cNvSpPr>
            <a:spLocks noGrp="1"/>
          </p:cNvSpPr>
          <p:nvPr>
            <p:ph idx="1"/>
          </p:nvPr>
        </p:nvSpPr>
        <p:spPr/>
        <p:txBody>
          <a:bodyPr/>
          <a:lstStyle/>
          <a:p>
            <a:r>
              <a:rPr lang="en-GB" dirty="0"/>
              <a:t>Since Linux (and UNIX) use streams of text it is easy to </a:t>
            </a:r>
          </a:p>
          <a:p>
            <a:r>
              <a:rPr lang="en-GB" u="sng" dirty="0"/>
              <a:t>write the output of a command to a file. </a:t>
            </a:r>
          </a:p>
          <a:p>
            <a:pPr lvl="1"/>
            <a:r>
              <a:rPr lang="en-GB" dirty="0"/>
              <a:t>Two versions: </a:t>
            </a:r>
          </a:p>
          <a:p>
            <a:pPr lvl="2"/>
            <a:r>
              <a:rPr lang="en-GB" dirty="0"/>
              <a:t>The </a:t>
            </a:r>
            <a:r>
              <a:rPr lang="en-GB" b="1" dirty="0"/>
              <a:t>greater than symbol </a:t>
            </a:r>
            <a:r>
              <a:rPr lang="en-GB" dirty="0"/>
              <a:t> (&gt;) is used to write a new files (will overwrite)</a:t>
            </a:r>
          </a:p>
          <a:p>
            <a:pPr marL="725488" lvl="2" indent="0">
              <a:buNone/>
            </a:pPr>
            <a:r>
              <a:rPr lang="en-GB" dirty="0">
                <a:solidFill>
                  <a:schemeClr val="accent2"/>
                </a:solidFill>
                <a:latin typeface="Consolas" panose="020B0609020204030204" pitchFamily="49" charset="0"/>
                <a:cs typeface="Consolas" panose="020B0609020204030204" pitchFamily="49" charset="0"/>
              </a:rPr>
              <a:t>    ls -</a:t>
            </a:r>
            <a:r>
              <a:rPr lang="en-GB" dirty="0" err="1">
                <a:solidFill>
                  <a:schemeClr val="accent2"/>
                </a:solidFill>
                <a:latin typeface="Consolas" panose="020B0609020204030204" pitchFamily="49" charset="0"/>
                <a:cs typeface="Consolas" panose="020B0609020204030204" pitchFamily="49" charset="0"/>
              </a:rPr>
              <a:t>lh</a:t>
            </a:r>
            <a:r>
              <a:rPr lang="en-GB" dirty="0">
                <a:solidFill>
                  <a:schemeClr val="accent2"/>
                </a:solidFill>
                <a:latin typeface="Consolas" panose="020B0609020204030204" pitchFamily="49" charset="0"/>
                <a:cs typeface="Consolas" panose="020B0609020204030204" pitchFamily="49" charset="0"/>
              </a:rPr>
              <a:t> &gt; </a:t>
            </a:r>
            <a:r>
              <a:rPr lang="en-GB" dirty="0" err="1">
                <a:solidFill>
                  <a:schemeClr val="accent2"/>
                </a:solidFill>
                <a:latin typeface="Consolas" panose="020B0609020204030204" pitchFamily="49" charset="0"/>
                <a:cs typeface="Consolas" panose="020B0609020204030204" pitchFamily="49" charset="0"/>
              </a:rPr>
              <a:t>list_of_files.txt</a:t>
            </a:r>
            <a:endParaRPr lang="en-GB" dirty="0">
              <a:solidFill>
                <a:schemeClr val="accent2"/>
              </a:solidFill>
              <a:latin typeface="Consolas" panose="020B0609020204030204" pitchFamily="49" charset="0"/>
              <a:cs typeface="Consolas" panose="020B0609020204030204" pitchFamily="49" charset="0"/>
            </a:endParaRPr>
          </a:p>
          <a:p>
            <a:pPr lvl="2"/>
            <a:r>
              <a:rPr lang="en-GB" dirty="0">
                <a:latin typeface="Arial" panose="020B0604020202020204" pitchFamily="34" charset="0"/>
                <a:cs typeface="Arial" panose="020B0604020202020204" pitchFamily="34" charset="0"/>
              </a:rPr>
              <a:t>Two symbols </a:t>
            </a:r>
            <a:r>
              <a:rPr lang="en-GB" dirty="0"/>
              <a:t>(&gt;&gt;) </a:t>
            </a:r>
            <a:r>
              <a:rPr lang="en-GB" dirty="0">
                <a:latin typeface="Arial" panose="020B0604020202020204" pitchFamily="34" charset="0"/>
                <a:cs typeface="Arial" panose="020B0604020202020204" pitchFamily="34" charset="0"/>
              </a:rPr>
              <a:t>will append the content to a file</a:t>
            </a:r>
          </a:p>
          <a:p>
            <a:pPr marL="1089025" lvl="3" indent="0">
              <a:buNone/>
            </a:pPr>
            <a:r>
              <a:rPr lang="en-GB" sz="1600" dirty="0">
                <a:solidFill>
                  <a:schemeClr val="accent2"/>
                </a:solidFill>
                <a:latin typeface="Consolas" panose="020B0609020204030204" pitchFamily="49" charset="0"/>
                <a:cs typeface="Consolas" panose="020B0609020204030204" pitchFamily="49" charset="0"/>
              </a:rPr>
              <a:t> ls -</a:t>
            </a:r>
            <a:r>
              <a:rPr lang="en-GB" sz="1600" dirty="0" err="1">
                <a:solidFill>
                  <a:schemeClr val="accent2"/>
                </a:solidFill>
                <a:latin typeface="Consolas" panose="020B0609020204030204" pitchFamily="49" charset="0"/>
                <a:cs typeface="Consolas" panose="020B0609020204030204" pitchFamily="49" charset="0"/>
              </a:rPr>
              <a:t>lh</a:t>
            </a:r>
            <a:r>
              <a:rPr lang="en-GB" sz="1600" dirty="0">
                <a:solidFill>
                  <a:schemeClr val="accent2"/>
                </a:solidFill>
                <a:latin typeface="Consolas" panose="020B0609020204030204" pitchFamily="49" charset="0"/>
                <a:cs typeface="Consolas" panose="020B0609020204030204" pitchFamily="49" charset="0"/>
              </a:rPr>
              <a:t> &gt;&gt; </a:t>
            </a:r>
            <a:r>
              <a:rPr lang="en-GB" sz="1600" dirty="0" err="1">
                <a:solidFill>
                  <a:schemeClr val="accent2"/>
                </a:solidFill>
                <a:latin typeface="Consolas" panose="020B0609020204030204" pitchFamily="49" charset="0"/>
                <a:cs typeface="Consolas" panose="020B0609020204030204" pitchFamily="49" charset="0"/>
              </a:rPr>
              <a:t>list_of_files.txt</a:t>
            </a:r>
            <a:endParaRPr lang="en-GB" dirty="0"/>
          </a:p>
        </p:txBody>
      </p:sp>
    </p:spTree>
    <p:extLst>
      <p:ext uri="{BB962C8B-B14F-4D97-AF65-F5344CB8AC3E}">
        <p14:creationId xmlns:p14="http://schemas.microsoft.com/office/powerpoint/2010/main" val="372189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CEAAB-3E45-F246-9A60-E8BCC5D5A430}"/>
              </a:ext>
            </a:extLst>
          </p:cNvPr>
          <p:cNvSpPr>
            <a:spLocks noGrp="1"/>
          </p:cNvSpPr>
          <p:nvPr>
            <p:ph type="title"/>
          </p:nvPr>
        </p:nvSpPr>
        <p:spPr/>
        <p:txBody>
          <a:bodyPr/>
          <a:lstStyle/>
          <a:p>
            <a:r>
              <a:rPr lang="en-GB" dirty="0"/>
              <a:t>Redirect and pipe</a:t>
            </a:r>
          </a:p>
        </p:txBody>
      </p:sp>
      <p:sp>
        <p:nvSpPr>
          <p:cNvPr id="3" name="Content Placeholder 2">
            <a:extLst>
              <a:ext uri="{FF2B5EF4-FFF2-40B4-BE49-F238E27FC236}">
                <a16:creationId xmlns:a16="http://schemas.microsoft.com/office/drawing/2014/main" id="{1564F6A4-C51B-8F43-9D86-CF34838C4349}"/>
              </a:ext>
            </a:extLst>
          </p:cNvPr>
          <p:cNvSpPr>
            <a:spLocks noGrp="1"/>
          </p:cNvSpPr>
          <p:nvPr>
            <p:ph idx="1"/>
          </p:nvPr>
        </p:nvSpPr>
        <p:spPr/>
        <p:txBody>
          <a:bodyPr/>
          <a:lstStyle/>
          <a:p>
            <a:r>
              <a:rPr lang="en-GB" dirty="0"/>
              <a:t>Since Linux (and UNIX) use streams of text it is easy to </a:t>
            </a:r>
          </a:p>
          <a:p>
            <a:r>
              <a:rPr lang="en-GB" u="sng" dirty="0"/>
              <a:t>Use the output of one command as input in another with the horizontal line called pipe | </a:t>
            </a:r>
          </a:p>
          <a:p>
            <a:pPr marL="363538" lvl="1" indent="0">
              <a:buNone/>
            </a:pPr>
            <a:r>
              <a:rPr lang="en-GB" dirty="0">
                <a:solidFill>
                  <a:srgbClr val="0070C0"/>
                </a:solidFill>
                <a:latin typeface="Consolas" panose="020B0609020204030204" pitchFamily="49" charset="0"/>
                <a:cs typeface="Consolas" panose="020B0609020204030204" pitchFamily="49" charset="0"/>
              </a:rPr>
              <a:t>	</a:t>
            </a:r>
            <a:r>
              <a:rPr lang="en-GB" dirty="0" err="1">
                <a:solidFill>
                  <a:srgbClr val="0070C0"/>
                </a:solidFill>
                <a:latin typeface="Consolas" panose="020B0609020204030204" pitchFamily="49" charset="0"/>
                <a:cs typeface="Consolas" panose="020B0609020204030204" pitchFamily="49" charset="0"/>
              </a:rPr>
              <a:t>wc</a:t>
            </a:r>
            <a:r>
              <a:rPr lang="en-GB" dirty="0">
                <a:solidFill>
                  <a:srgbClr val="0070C0"/>
                </a:solidFill>
                <a:latin typeface="Consolas" panose="020B0609020204030204" pitchFamily="49" charset="0"/>
                <a:cs typeface="Consolas" panose="020B0609020204030204" pitchFamily="49" charset="0"/>
              </a:rPr>
              <a:t> -l *</a:t>
            </a:r>
            <a:r>
              <a:rPr lang="en-GB" dirty="0" err="1">
                <a:solidFill>
                  <a:srgbClr val="0070C0"/>
                </a:solidFill>
                <a:latin typeface="Consolas" panose="020B0609020204030204" pitchFamily="49" charset="0"/>
                <a:cs typeface="Consolas" panose="020B0609020204030204" pitchFamily="49" charset="0"/>
              </a:rPr>
              <a:t>fasta</a:t>
            </a:r>
            <a:r>
              <a:rPr lang="en-GB" dirty="0">
                <a:solidFill>
                  <a:srgbClr val="0070C0"/>
                </a:solidFill>
                <a:latin typeface="Consolas" panose="020B0609020204030204" pitchFamily="49" charset="0"/>
                <a:cs typeface="Consolas" panose="020B0609020204030204" pitchFamily="49" charset="0"/>
              </a:rPr>
              <a:t>  | sort -n</a:t>
            </a:r>
          </a:p>
        </p:txBody>
      </p:sp>
      <p:sp>
        <p:nvSpPr>
          <p:cNvPr id="4" name="TextBox 3">
            <a:extLst>
              <a:ext uri="{FF2B5EF4-FFF2-40B4-BE49-F238E27FC236}">
                <a16:creationId xmlns:a16="http://schemas.microsoft.com/office/drawing/2014/main" id="{B5F7B114-4710-254F-AB62-84242EB2201A}"/>
              </a:ext>
            </a:extLst>
          </p:cNvPr>
          <p:cNvSpPr txBox="1"/>
          <p:nvPr/>
        </p:nvSpPr>
        <p:spPr>
          <a:xfrm>
            <a:off x="1488502" y="3361556"/>
            <a:ext cx="1584176" cy="338554"/>
          </a:xfrm>
          <a:prstGeom prst="rect">
            <a:avLst/>
          </a:prstGeom>
          <a:solidFill>
            <a:srgbClr val="FFC000"/>
          </a:solidFill>
        </p:spPr>
        <p:txBody>
          <a:bodyPr wrap="square" rtlCol="0">
            <a:spAutoFit/>
          </a:bodyPr>
          <a:lstStyle/>
          <a:p>
            <a:r>
              <a:rPr lang="en-GB" dirty="0"/>
              <a:t>First command</a:t>
            </a:r>
          </a:p>
        </p:txBody>
      </p:sp>
      <p:sp>
        <p:nvSpPr>
          <p:cNvPr id="5" name="TextBox 4">
            <a:extLst>
              <a:ext uri="{FF2B5EF4-FFF2-40B4-BE49-F238E27FC236}">
                <a16:creationId xmlns:a16="http://schemas.microsoft.com/office/drawing/2014/main" id="{98F10C1C-AA8A-BF4F-AC94-27332D0840FF}"/>
              </a:ext>
            </a:extLst>
          </p:cNvPr>
          <p:cNvSpPr txBox="1"/>
          <p:nvPr/>
        </p:nvSpPr>
        <p:spPr>
          <a:xfrm>
            <a:off x="3297562" y="3361556"/>
            <a:ext cx="648070" cy="338554"/>
          </a:xfrm>
          <a:prstGeom prst="rect">
            <a:avLst/>
          </a:prstGeom>
          <a:solidFill>
            <a:srgbClr val="FFC000"/>
          </a:solidFill>
        </p:spPr>
        <p:txBody>
          <a:bodyPr wrap="square" rtlCol="0">
            <a:spAutoFit/>
          </a:bodyPr>
          <a:lstStyle/>
          <a:p>
            <a:r>
              <a:rPr lang="en-GB" dirty="0"/>
              <a:t>Pipe</a:t>
            </a:r>
          </a:p>
        </p:txBody>
      </p:sp>
      <p:sp>
        <p:nvSpPr>
          <p:cNvPr id="6" name="TextBox 5">
            <a:extLst>
              <a:ext uri="{FF2B5EF4-FFF2-40B4-BE49-F238E27FC236}">
                <a16:creationId xmlns:a16="http://schemas.microsoft.com/office/drawing/2014/main" id="{9AD343E2-0186-1F48-8213-625845548017}"/>
              </a:ext>
            </a:extLst>
          </p:cNvPr>
          <p:cNvSpPr txBox="1"/>
          <p:nvPr/>
        </p:nvSpPr>
        <p:spPr>
          <a:xfrm>
            <a:off x="4283968" y="3361556"/>
            <a:ext cx="2029070" cy="338554"/>
          </a:xfrm>
          <a:prstGeom prst="rect">
            <a:avLst/>
          </a:prstGeom>
          <a:solidFill>
            <a:srgbClr val="FFC000"/>
          </a:solidFill>
        </p:spPr>
        <p:txBody>
          <a:bodyPr wrap="square" rtlCol="0">
            <a:spAutoFit/>
          </a:bodyPr>
          <a:lstStyle/>
          <a:p>
            <a:r>
              <a:rPr lang="en-GB" dirty="0"/>
              <a:t>Second command</a:t>
            </a:r>
          </a:p>
        </p:txBody>
      </p:sp>
    </p:spTree>
    <p:extLst>
      <p:ext uri="{BB962C8B-B14F-4D97-AF65-F5344CB8AC3E}">
        <p14:creationId xmlns:p14="http://schemas.microsoft.com/office/powerpoint/2010/main" val="6056261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913284"/>
            <a:ext cx="6642032" cy="4365684"/>
          </a:xfrm>
          <a:prstGeom prst="rect">
            <a:avLst/>
          </a:prstGeom>
        </p:spPr>
      </p:pic>
    </p:spTree>
    <p:extLst>
      <p:ext uri="{BB962C8B-B14F-4D97-AF65-F5344CB8AC3E}">
        <p14:creationId xmlns:p14="http://schemas.microsoft.com/office/powerpoint/2010/main" val="21387558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Piping commands together</a:t>
            </a:r>
          </a:p>
        </p:txBody>
      </p:sp>
      <p:sp>
        <p:nvSpPr>
          <p:cNvPr id="3" name="Content Placeholder 2"/>
          <p:cNvSpPr>
            <a:spLocks noGrp="1"/>
          </p:cNvSpPr>
          <p:nvPr>
            <p:ph idx="1"/>
          </p:nvPr>
        </p:nvSpPr>
        <p:spPr/>
        <p:txBody>
          <a:bodyPr/>
          <a:lstStyle/>
          <a:p>
            <a:pPr marL="0" indent="0">
              <a:buNone/>
            </a:pPr>
            <a:r>
              <a:rPr lang="en-US" sz="2000" dirty="0"/>
              <a:t>Many commands in a row: </a:t>
            </a:r>
          </a:p>
          <a:p>
            <a:pPr marL="0" indent="0">
              <a:buNone/>
            </a:pPr>
            <a:endParaRPr lang="en-US" sz="2000" dirty="0"/>
          </a:p>
          <a:p>
            <a:pPr marL="0" indent="0">
              <a:buNone/>
            </a:pPr>
            <a:r>
              <a:rPr lang="en-US" sz="2000" dirty="0">
                <a:solidFill>
                  <a:srgbClr val="0070C0"/>
                </a:solidFill>
                <a:latin typeface="Consolas" panose="020B0609020204030204" pitchFamily="49" charset="0"/>
                <a:cs typeface="Consolas" panose="020B0609020204030204" pitchFamily="49" charset="0"/>
              </a:rPr>
              <a:t>  </a:t>
            </a:r>
            <a:r>
              <a:rPr lang="en-US" sz="2000" dirty="0" err="1">
                <a:solidFill>
                  <a:srgbClr val="0070C0"/>
                </a:solidFill>
                <a:latin typeface="Consolas" panose="020B0609020204030204" pitchFamily="49" charset="0"/>
                <a:cs typeface="Consolas" panose="020B0609020204030204" pitchFamily="49" charset="0"/>
              </a:rPr>
              <a:t>wc</a:t>
            </a:r>
            <a:r>
              <a:rPr lang="en-US" sz="2000" dirty="0">
                <a:solidFill>
                  <a:srgbClr val="0070C0"/>
                </a:solidFill>
                <a:latin typeface="Consolas" panose="020B0609020204030204" pitchFamily="49" charset="0"/>
                <a:cs typeface="Consolas" panose="020B0609020204030204" pitchFamily="49" charset="0"/>
              </a:rPr>
              <a:t> -l * | sort -n | head -n 3 &gt; </a:t>
            </a:r>
            <a:r>
              <a:rPr lang="en-US" sz="2000" dirty="0" err="1">
                <a:solidFill>
                  <a:srgbClr val="0070C0"/>
                </a:solidFill>
                <a:latin typeface="Consolas" panose="020B0609020204030204" pitchFamily="49" charset="0"/>
                <a:cs typeface="Consolas" panose="020B0609020204030204" pitchFamily="49" charset="0"/>
              </a:rPr>
              <a:t>results.txt</a:t>
            </a:r>
            <a:endParaRPr lang="en-US" sz="2000" dirty="0">
              <a:solidFill>
                <a:srgbClr val="0070C0"/>
              </a:solidFill>
              <a:latin typeface="Consolas" panose="020B0609020204030204" pitchFamily="49" charset="0"/>
              <a:cs typeface="Consolas" panose="020B0609020204030204" pitchFamily="49" charset="0"/>
            </a:endParaRPr>
          </a:p>
          <a:p>
            <a:pPr marL="0" indent="0">
              <a:buNone/>
            </a:pPr>
            <a:endParaRPr lang="en-US" sz="2000" dirty="0"/>
          </a:p>
        </p:txBody>
      </p:sp>
    </p:spTree>
    <p:extLst>
      <p:ext uri="{BB962C8B-B14F-4D97-AF65-F5344CB8AC3E}">
        <p14:creationId xmlns:p14="http://schemas.microsoft.com/office/powerpoint/2010/main" val="37280723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F8890-8887-DF43-9DF8-B75D6EB5D951}"/>
              </a:ext>
            </a:extLst>
          </p:cNvPr>
          <p:cNvSpPr>
            <a:spLocks noGrp="1"/>
          </p:cNvSpPr>
          <p:nvPr>
            <p:ph type="title"/>
          </p:nvPr>
        </p:nvSpPr>
        <p:spPr/>
        <p:txBody>
          <a:bodyPr/>
          <a:lstStyle/>
          <a:p>
            <a:r>
              <a:rPr lang="en-GB" dirty="0"/>
              <a:t>Some online resources	</a:t>
            </a:r>
          </a:p>
        </p:txBody>
      </p:sp>
      <p:sp>
        <p:nvSpPr>
          <p:cNvPr id="3" name="Content Placeholder 2">
            <a:extLst>
              <a:ext uri="{FF2B5EF4-FFF2-40B4-BE49-F238E27FC236}">
                <a16:creationId xmlns:a16="http://schemas.microsoft.com/office/drawing/2014/main" id="{B64578AB-05B0-1540-9D31-964F5D61326E}"/>
              </a:ext>
            </a:extLst>
          </p:cNvPr>
          <p:cNvSpPr>
            <a:spLocks noGrp="1"/>
          </p:cNvSpPr>
          <p:nvPr>
            <p:ph idx="1"/>
          </p:nvPr>
        </p:nvSpPr>
        <p:spPr/>
        <p:txBody>
          <a:bodyPr>
            <a:normAutofit/>
          </a:bodyPr>
          <a:lstStyle/>
          <a:p>
            <a:pPr>
              <a:buFont typeface="Arial" panose="020B0604020202020204" pitchFamily="34" charset="0"/>
              <a:buChar char="•"/>
            </a:pPr>
            <a:r>
              <a:rPr lang="en-US" dirty="0"/>
              <a:t>Linux Cheat Sheet</a:t>
            </a:r>
          </a:p>
          <a:p>
            <a:pPr lvl="1">
              <a:buFont typeface="Arial" panose="020B0604020202020204" pitchFamily="34" charset="0"/>
              <a:buChar char="•"/>
            </a:pPr>
            <a:r>
              <a:rPr lang="nb-NO" dirty="0">
                <a:hlinkClick r:id="rId2"/>
              </a:rPr>
              <a:t>https://www.cheatography.com/davechild/cheat-sheets/linux-command-line/</a:t>
            </a:r>
            <a:endParaRPr lang="en-US" dirty="0"/>
          </a:p>
          <a:p>
            <a:pPr lvl="1">
              <a:buFont typeface="Arial" panose="020B0604020202020204" pitchFamily="34" charset="0"/>
              <a:buChar char="•"/>
            </a:pPr>
            <a:r>
              <a:rPr lang="nb-NO" dirty="0">
                <a:hlinkClick r:id="rId3"/>
              </a:rPr>
              <a:t>https://files.fosswire.com/2007/08/fwunixref.pdf</a:t>
            </a:r>
            <a:endParaRPr lang="nb-NO" dirty="0"/>
          </a:p>
          <a:p>
            <a:r>
              <a:rPr lang="en-US" dirty="0"/>
              <a:t>Vim Cheat Sheet</a:t>
            </a:r>
          </a:p>
          <a:p>
            <a:pPr lvl="1"/>
            <a:r>
              <a:rPr lang="nb-NO" dirty="0">
                <a:hlinkClick r:id="rId4"/>
              </a:rPr>
              <a:t>https://www.cheatography.com/nuggles/cheat-sheets/vim/</a:t>
            </a:r>
            <a:endParaRPr lang="en-US" dirty="0"/>
          </a:p>
          <a:p>
            <a:r>
              <a:rPr lang="en-US" dirty="0"/>
              <a:t>Nano Cheat Sheet</a:t>
            </a:r>
          </a:p>
          <a:p>
            <a:pPr lvl="1"/>
            <a:r>
              <a:rPr lang="nb-NO" dirty="0">
                <a:hlinkClick r:id="rId5"/>
              </a:rPr>
              <a:t>https://www.cheatography.com/bipinthite/cheat-sheets/nano-editor/</a:t>
            </a:r>
            <a:endParaRPr lang="nb-NO" dirty="0"/>
          </a:p>
          <a:p>
            <a:endParaRPr lang="en-GB" dirty="0"/>
          </a:p>
        </p:txBody>
      </p:sp>
    </p:spTree>
    <p:extLst>
      <p:ext uri="{BB962C8B-B14F-4D97-AF65-F5344CB8AC3E}">
        <p14:creationId xmlns:p14="http://schemas.microsoft.com/office/powerpoint/2010/main" val="1439031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3AC0-13B1-1E4F-9751-69EA67308C3F}"/>
              </a:ext>
            </a:extLst>
          </p:cNvPr>
          <p:cNvSpPr>
            <a:spLocks noGrp="1"/>
          </p:cNvSpPr>
          <p:nvPr>
            <p:ph type="title"/>
          </p:nvPr>
        </p:nvSpPr>
        <p:spPr/>
        <p:txBody>
          <a:bodyPr/>
          <a:lstStyle/>
          <a:p>
            <a:r>
              <a:rPr lang="en-GB" dirty="0"/>
              <a:t>Preinstalled programs on Saga</a:t>
            </a:r>
          </a:p>
        </p:txBody>
      </p:sp>
      <p:sp>
        <p:nvSpPr>
          <p:cNvPr id="3" name="Content Placeholder 2">
            <a:extLst>
              <a:ext uri="{FF2B5EF4-FFF2-40B4-BE49-F238E27FC236}">
                <a16:creationId xmlns:a16="http://schemas.microsoft.com/office/drawing/2014/main" id="{3FAEC626-CC1F-274D-845C-4A0074F9EDB3}"/>
              </a:ext>
            </a:extLst>
          </p:cNvPr>
          <p:cNvSpPr>
            <a:spLocks noGrp="1"/>
          </p:cNvSpPr>
          <p:nvPr>
            <p:ph idx="1"/>
          </p:nvPr>
        </p:nvSpPr>
        <p:spPr>
          <a:xfrm>
            <a:off x="762000" y="1651000"/>
            <a:ext cx="4098032" cy="3429000"/>
          </a:xfrm>
        </p:spPr>
        <p:txBody>
          <a:bodyPr/>
          <a:lstStyle/>
          <a:p>
            <a:r>
              <a:rPr lang="en-GB" dirty="0"/>
              <a:t>Saga has already many preinstalled programs. </a:t>
            </a:r>
          </a:p>
          <a:p>
            <a:r>
              <a:rPr lang="en-GB" dirty="0"/>
              <a:t>Check available modules with </a:t>
            </a:r>
          </a:p>
          <a:p>
            <a:pPr lvl="1"/>
            <a:r>
              <a:rPr lang="en-GB" dirty="0">
                <a:highlight>
                  <a:srgbClr val="C0C0C0"/>
                </a:highlight>
              </a:rPr>
              <a:t>module avail</a:t>
            </a:r>
          </a:p>
          <a:p>
            <a:r>
              <a:rPr lang="en-GB" dirty="0"/>
              <a:t>These can be loaded by the command </a:t>
            </a:r>
          </a:p>
          <a:p>
            <a:pPr lvl="1"/>
            <a:r>
              <a:rPr lang="en-GB" dirty="0">
                <a:highlight>
                  <a:srgbClr val="C0C0C0"/>
                </a:highlight>
              </a:rPr>
              <a:t>module load &lt;program&gt; </a:t>
            </a:r>
          </a:p>
          <a:p>
            <a:pPr marL="0" indent="0">
              <a:buNone/>
            </a:pPr>
            <a:endParaRPr lang="en-GB" dirty="0"/>
          </a:p>
        </p:txBody>
      </p:sp>
      <p:pic>
        <p:nvPicPr>
          <p:cNvPr id="5" name="Picture 4">
            <a:extLst>
              <a:ext uri="{FF2B5EF4-FFF2-40B4-BE49-F238E27FC236}">
                <a16:creationId xmlns:a16="http://schemas.microsoft.com/office/drawing/2014/main" id="{5402A5B7-3131-F844-A9AA-D0A9C8A8EA16}"/>
              </a:ext>
            </a:extLst>
          </p:cNvPr>
          <p:cNvPicPr>
            <a:picLocks noChangeAspect="1"/>
          </p:cNvPicPr>
          <p:nvPr/>
        </p:nvPicPr>
        <p:blipFill>
          <a:blip r:embed="rId2"/>
          <a:stretch>
            <a:fillRect/>
          </a:stretch>
        </p:blipFill>
        <p:spPr>
          <a:xfrm>
            <a:off x="6082478" y="1360686"/>
            <a:ext cx="2601147" cy="4009628"/>
          </a:xfrm>
          <a:prstGeom prst="rect">
            <a:avLst/>
          </a:prstGeom>
        </p:spPr>
      </p:pic>
    </p:spTree>
    <p:extLst>
      <p:ext uri="{BB962C8B-B14F-4D97-AF65-F5344CB8AC3E}">
        <p14:creationId xmlns:p14="http://schemas.microsoft.com/office/powerpoint/2010/main" val="85670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23109-C0DE-9943-B029-8480710860DA}"/>
              </a:ext>
            </a:extLst>
          </p:cNvPr>
          <p:cNvSpPr>
            <a:spLocks noGrp="1"/>
          </p:cNvSpPr>
          <p:nvPr>
            <p:ph type="title"/>
          </p:nvPr>
        </p:nvSpPr>
        <p:spPr/>
        <p:txBody>
          <a:bodyPr/>
          <a:lstStyle/>
          <a:p>
            <a:r>
              <a:rPr lang="en-GB" dirty="0"/>
              <a:t>Queue system - </a:t>
            </a:r>
            <a:r>
              <a:rPr lang="en-GB" dirty="0" err="1"/>
              <a:t>Slurm</a:t>
            </a:r>
            <a:endParaRPr lang="en-GB" dirty="0"/>
          </a:p>
        </p:txBody>
      </p:sp>
      <p:sp>
        <p:nvSpPr>
          <p:cNvPr id="3" name="Content Placeholder 2">
            <a:extLst>
              <a:ext uri="{FF2B5EF4-FFF2-40B4-BE49-F238E27FC236}">
                <a16:creationId xmlns:a16="http://schemas.microsoft.com/office/drawing/2014/main" id="{8A18854E-B8EC-FE4C-AB9E-0313264B063E}"/>
              </a:ext>
            </a:extLst>
          </p:cNvPr>
          <p:cNvSpPr>
            <a:spLocks noGrp="1"/>
          </p:cNvSpPr>
          <p:nvPr>
            <p:ph sz="half" idx="1"/>
          </p:nvPr>
        </p:nvSpPr>
        <p:spPr>
          <a:xfrm>
            <a:off x="990600" y="1651000"/>
            <a:ext cx="7181800" cy="3429000"/>
          </a:xfrm>
        </p:spPr>
        <p:txBody>
          <a:bodyPr/>
          <a:lstStyle/>
          <a:p>
            <a:r>
              <a:rPr lang="en-GB" dirty="0"/>
              <a:t>Since Saga is used by hundreds of people it needs a queueing system to divide the resources </a:t>
            </a:r>
          </a:p>
          <a:p>
            <a:r>
              <a:rPr lang="en-GB" dirty="0"/>
              <a:t>The queue system is called </a:t>
            </a:r>
            <a:r>
              <a:rPr lang="en-GB" dirty="0" err="1"/>
              <a:t>Slurm</a:t>
            </a:r>
            <a:r>
              <a:rPr lang="en-GB" dirty="0"/>
              <a:t>.</a:t>
            </a:r>
          </a:p>
        </p:txBody>
      </p:sp>
      <p:pic>
        <p:nvPicPr>
          <p:cNvPr id="9" name="Content Placeholder 8">
            <a:extLst>
              <a:ext uri="{FF2B5EF4-FFF2-40B4-BE49-F238E27FC236}">
                <a16:creationId xmlns:a16="http://schemas.microsoft.com/office/drawing/2014/main" id="{B9E9F8CC-4BA6-2B4F-87E5-F09717F73483}"/>
              </a:ext>
            </a:extLst>
          </p:cNvPr>
          <p:cNvPicPr>
            <a:picLocks noGrp="1" noChangeAspect="1"/>
          </p:cNvPicPr>
          <p:nvPr>
            <p:ph sz="half" idx="2"/>
          </p:nvPr>
        </p:nvPicPr>
        <p:blipFill>
          <a:blip r:embed="rId2"/>
          <a:stretch>
            <a:fillRect/>
          </a:stretch>
        </p:blipFill>
        <p:spPr>
          <a:xfrm>
            <a:off x="2695550" y="2898225"/>
            <a:ext cx="3771900" cy="2406769"/>
          </a:xfrm>
        </p:spPr>
      </p:pic>
    </p:spTree>
    <p:extLst>
      <p:ext uri="{BB962C8B-B14F-4D97-AF65-F5344CB8AC3E}">
        <p14:creationId xmlns:p14="http://schemas.microsoft.com/office/powerpoint/2010/main" val="82030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23109-C0DE-9943-B029-8480710860DA}"/>
              </a:ext>
            </a:extLst>
          </p:cNvPr>
          <p:cNvSpPr>
            <a:spLocks noGrp="1"/>
          </p:cNvSpPr>
          <p:nvPr>
            <p:ph type="title"/>
          </p:nvPr>
        </p:nvSpPr>
        <p:spPr/>
        <p:txBody>
          <a:bodyPr/>
          <a:lstStyle/>
          <a:p>
            <a:r>
              <a:rPr lang="en-GB" dirty="0"/>
              <a:t>Queue system - </a:t>
            </a:r>
            <a:r>
              <a:rPr lang="en-GB" dirty="0" err="1"/>
              <a:t>Slurm</a:t>
            </a:r>
            <a:endParaRPr lang="en-GB" dirty="0"/>
          </a:p>
        </p:txBody>
      </p:sp>
      <p:sp>
        <p:nvSpPr>
          <p:cNvPr id="3" name="Content Placeholder 2">
            <a:extLst>
              <a:ext uri="{FF2B5EF4-FFF2-40B4-BE49-F238E27FC236}">
                <a16:creationId xmlns:a16="http://schemas.microsoft.com/office/drawing/2014/main" id="{8A18854E-B8EC-FE4C-AB9E-0313264B063E}"/>
              </a:ext>
            </a:extLst>
          </p:cNvPr>
          <p:cNvSpPr>
            <a:spLocks noGrp="1"/>
          </p:cNvSpPr>
          <p:nvPr>
            <p:ph sz="half" idx="1"/>
          </p:nvPr>
        </p:nvSpPr>
        <p:spPr>
          <a:xfrm>
            <a:off x="990600" y="1651000"/>
            <a:ext cx="7181800" cy="3429000"/>
          </a:xfrm>
        </p:spPr>
        <p:txBody>
          <a:bodyPr/>
          <a:lstStyle/>
          <a:p>
            <a:r>
              <a:rPr lang="en-GB" dirty="0"/>
              <a:t>Since Saga is used by hundreds of people it needs a queueing system to divide the resources </a:t>
            </a:r>
          </a:p>
          <a:p>
            <a:r>
              <a:rPr lang="en-GB" dirty="0"/>
              <a:t>The queue system is called </a:t>
            </a:r>
            <a:r>
              <a:rPr lang="en-GB" dirty="0" err="1"/>
              <a:t>Slurm</a:t>
            </a:r>
            <a:r>
              <a:rPr lang="en-GB" dirty="0"/>
              <a:t>.</a:t>
            </a:r>
          </a:p>
        </p:txBody>
      </p:sp>
      <p:pic>
        <p:nvPicPr>
          <p:cNvPr id="9" name="Content Placeholder 8">
            <a:extLst>
              <a:ext uri="{FF2B5EF4-FFF2-40B4-BE49-F238E27FC236}">
                <a16:creationId xmlns:a16="http://schemas.microsoft.com/office/drawing/2014/main" id="{B9E9F8CC-4BA6-2B4F-87E5-F09717F73483}"/>
              </a:ext>
            </a:extLst>
          </p:cNvPr>
          <p:cNvPicPr>
            <a:picLocks noGrp="1" noChangeAspect="1"/>
          </p:cNvPicPr>
          <p:nvPr>
            <p:ph sz="half" idx="2"/>
          </p:nvPr>
        </p:nvPicPr>
        <p:blipFill>
          <a:blip r:embed="rId2"/>
          <a:stretch>
            <a:fillRect/>
          </a:stretch>
        </p:blipFill>
        <p:spPr>
          <a:xfrm>
            <a:off x="2695550" y="2898225"/>
            <a:ext cx="3771900" cy="2406769"/>
          </a:xfrm>
        </p:spPr>
      </p:pic>
      <p:sp>
        <p:nvSpPr>
          <p:cNvPr id="4" name="TextBox 3">
            <a:extLst>
              <a:ext uri="{FF2B5EF4-FFF2-40B4-BE49-F238E27FC236}">
                <a16:creationId xmlns:a16="http://schemas.microsoft.com/office/drawing/2014/main" id="{A1FA7A81-94B2-7B4A-85F0-9E4FDB302979}"/>
              </a:ext>
            </a:extLst>
          </p:cNvPr>
          <p:cNvSpPr txBox="1"/>
          <p:nvPr/>
        </p:nvSpPr>
        <p:spPr>
          <a:xfrm>
            <a:off x="395536" y="3577580"/>
            <a:ext cx="1440160" cy="338554"/>
          </a:xfrm>
          <a:prstGeom prst="rect">
            <a:avLst/>
          </a:prstGeom>
          <a:solidFill>
            <a:srgbClr val="FFC000"/>
          </a:solidFill>
        </p:spPr>
        <p:txBody>
          <a:bodyPr wrap="square" rtlCol="0">
            <a:spAutoFit/>
          </a:bodyPr>
          <a:lstStyle/>
          <a:p>
            <a:r>
              <a:rPr lang="en-GB" dirty="0"/>
              <a:t>You are here</a:t>
            </a:r>
          </a:p>
        </p:txBody>
      </p:sp>
      <p:cxnSp>
        <p:nvCxnSpPr>
          <p:cNvPr id="6" name="Straight Arrow Connector 5">
            <a:extLst>
              <a:ext uri="{FF2B5EF4-FFF2-40B4-BE49-F238E27FC236}">
                <a16:creationId xmlns:a16="http://schemas.microsoft.com/office/drawing/2014/main" id="{CBA197E8-27A0-AA42-9EDB-DB0EF3160C3F}"/>
              </a:ext>
            </a:extLst>
          </p:cNvPr>
          <p:cNvCxnSpPr>
            <a:cxnSpLocks/>
            <a:stCxn id="4" idx="3"/>
          </p:cNvCxnSpPr>
          <p:nvPr/>
        </p:nvCxnSpPr>
        <p:spPr bwMode="auto">
          <a:xfrm>
            <a:off x="1835696" y="3746857"/>
            <a:ext cx="859854" cy="16927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58448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23109-C0DE-9943-B029-8480710860DA}"/>
              </a:ext>
            </a:extLst>
          </p:cNvPr>
          <p:cNvSpPr>
            <a:spLocks noGrp="1"/>
          </p:cNvSpPr>
          <p:nvPr>
            <p:ph type="title"/>
          </p:nvPr>
        </p:nvSpPr>
        <p:spPr/>
        <p:txBody>
          <a:bodyPr/>
          <a:lstStyle/>
          <a:p>
            <a:r>
              <a:rPr lang="en-GB" dirty="0"/>
              <a:t>Queue system - </a:t>
            </a:r>
            <a:r>
              <a:rPr lang="en-GB" dirty="0" err="1"/>
              <a:t>Slurm</a:t>
            </a:r>
            <a:endParaRPr lang="en-GB" dirty="0"/>
          </a:p>
        </p:txBody>
      </p:sp>
      <p:sp>
        <p:nvSpPr>
          <p:cNvPr id="3" name="Content Placeholder 2">
            <a:extLst>
              <a:ext uri="{FF2B5EF4-FFF2-40B4-BE49-F238E27FC236}">
                <a16:creationId xmlns:a16="http://schemas.microsoft.com/office/drawing/2014/main" id="{8A18854E-B8EC-FE4C-AB9E-0313264B063E}"/>
              </a:ext>
            </a:extLst>
          </p:cNvPr>
          <p:cNvSpPr>
            <a:spLocks noGrp="1"/>
          </p:cNvSpPr>
          <p:nvPr>
            <p:ph sz="half" idx="1"/>
          </p:nvPr>
        </p:nvSpPr>
        <p:spPr>
          <a:xfrm>
            <a:off x="990600" y="1651000"/>
            <a:ext cx="7181800" cy="3429000"/>
          </a:xfrm>
        </p:spPr>
        <p:txBody>
          <a:bodyPr/>
          <a:lstStyle/>
          <a:p>
            <a:r>
              <a:rPr lang="en-GB" dirty="0"/>
              <a:t>Since Saga is used by hundreds of people it needs a queueing system to divide the resources </a:t>
            </a:r>
          </a:p>
          <a:p>
            <a:r>
              <a:rPr lang="en-GB" dirty="0"/>
              <a:t>The queue system is called </a:t>
            </a:r>
            <a:r>
              <a:rPr lang="en-GB" dirty="0" err="1"/>
              <a:t>Slurm</a:t>
            </a:r>
            <a:r>
              <a:rPr lang="en-GB" dirty="0"/>
              <a:t>.</a:t>
            </a:r>
          </a:p>
        </p:txBody>
      </p:sp>
      <p:pic>
        <p:nvPicPr>
          <p:cNvPr id="9" name="Content Placeholder 8">
            <a:extLst>
              <a:ext uri="{FF2B5EF4-FFF2-40B4-BE49-F238E27FC236}">
                <a16:creationId xmlns:a16="http://schemas.microsoft.com/office/drawing/2014/main" id="{B9E9F8CC-4BA6-2B4F-87E5-F09717F73483}"/>
              </a:ext>
            </a:extLst>
          </p:cNvPr>
          <p:cNvPicPr>
            <a:picLocks noGrp="1" noChangeAspect="1"/>
          </p:cNvPicPr>
          <p:nvPr>
            <p:ph sz="half" idx="2"/>
          </p:nvPr>
        </p:nvPicPr>
        <p:blipFill>
          <a:blip r:embed="rId2"/>
          <a:stretch>
            <a:fillRect/>
          </a:stretch>
        </p:blipFill>
        <p:spPr>
          <a:xfrm>
            <a:off x="2695550" y="2898225"/>
            <a:ext cx="3771900" cy="2406769"/>
          </a:xfrm>
        </p:spPr>
      </p:pic>
      <p:sp>
        <p:nvSpPr>
          <p:cNvPr id="4" name="TextBox 3">
            <a:extLst>
              <a:ext uri="{FF2B5EF4-FFF2-40B4-BE49-F238E27FC236}">
                <a16:creationId xmlns:a16="http://schemas.microsoft.com/office/drawing/2014/main" id="{A1FA7A81-94B2-7B4A-85F0-9E4FDB302979}"/>
              </a:ext>
            </a:extLst>
          </p:cNvPr>
          <p:cNvSpPr txBox="1"/>
          <p:nvPr/>
        </p:nvSpPr>
        <p:spPr>
          <a:xfrm>
            <a:off x="395536" y="3577580"/>
            <a:ext cx="1440160" cy="338554"/>
          </a:xfrm>
          <a:prstGeom prst="rect">
            <a:avLst/>
          </a:prstGeom>
          <a:solidFill>
            <a:srgbClr val="FFC000"/>
          </a:solidFill>
        </p:spPr>
        <p:txBody>
          <a:bodyPr wrap="square" rtlCol="0">
            <a:spAutoFit/>
          </a:bodyPr>
          <a:lstStyle/>
          <a:p>
            <a:r>
              <a:rPr lang="en-GB" dirty="0"/>
              <a:t>You are here</a:t>
            </a:r>
          </a:p>
        </p:txBody>
      </p:sp>
      <p:cxnSp>
        <p:nvCxnSpPr>
          <p:cNvPr id="6" name="Straight Arrow Connector 5">
            <a:extLst>
              <a:ext uri="{FF2B5EF4-FFF2-40B4-BE49-F238E27FC236}">
                <a16:creationId xmlns:a16="http://schemas.microsoft.com/office/drawing/2014/main" id="{CBA197E8-27A0-AA42-9EDB-DB0EF3160C3F}"/>
              </a:ext>
            </a:extLst>
          </p:cNvPr>
          <p:cNvCxnSpPr>
            <a:cxnSpLocks/>
            <a:stCxn id="4" idx="3"/>
          </p:cNvCxnSpPr>
          <p:nvPr/>
        </p:nvCxnSpPr>
        <p:spPr bwMode="auto">
          <a:xfrm>
            <a:off x="1835696" y="3746857"/>
            <a:ext cx="859854" cy="16927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3476730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23109-C0DE-9943-B029-8480710860DA}"/>
              </a:ext>
            </a:extLst>
          </p:cNvPr>
          <p:cNvSpPr>
            <a:spLocks noGrp="1"/>
          </p:cNvSpPr>
          <p:nvPr>
            <p:ph type="title"/>
          </p:nvPr>
        </p:nvSpPr>
        <p:spPr/>
        <p:txBody>
          <a:bodyPr/>
          <a:lstStyle/>
          <a:p>
            <a:r>
              <a:rPr lang="en-GB" dirty="0"/>
              <a:t>Queue system - </a:t>
            </a:r>
            <a:r>
              <a:rPr lang="en-GB" dirty="0" err="1"/>
              <a:t>Slurm</a:t>
            </a:r>
            <a:endParaRPr lang="en-GB" dirty="0"/>
          </a:p>
        </p:txBody>
      </p:sp>
      <p:sp>
        <p:nvSpPr>
          <p:cNvPr id="3" name="Content Placeholder 2">
            <a:extLst>
              <a:ext uri="{FF2B5EF4-FFF2-40B4-BE49-F238E27FC236}">
                <a16:creationId xmlns:a16="http://schemas.microsoft.com/office/drawing/2014/main" id="{8A18854E-B8EC-FE4C-AB9E-0313264B063E}"/>
              </a:ext>
            </a:extLst>
          </p:cNvPr>
          <p:cNvSpPr>
            <a:spLocks noGrp="1"/>
          </p:cNvSpPr>
          <p:nvPr>
            <p:ph sz="half" idx="1"/>
          </p:nvPr>
        </p:nvSpPr>
        <p:spPr>
          <a:xfrm>
            <a:off x="990600" y="1651000"/>
            <a:ext cx="7181800" cy="3429000"/>
          </a:xfrm>
        </p:spPr>
        <p:txBody>
          <a:bodyPr/>
          <a:lstStyle/>
          <a:p>
            <a:r>
              <a:rPr lang="en-GB" dirty="0"/>
              <a:t>You will use the queue system later in the course, when you will do genome assembly. </a:t>
            </a:r>
          </a:p>
        </p:txBody>
      </p:sp>
      <p:pic>
        <p:nvPicPr>
          <p:cNvPr id="12" name="Content Placeholder 8">
            <a:extLst>
              <a:ext uri="{FF2B5EF4-FFF2-40B4-BE49-F238E27FC236}">
                <a16:creationId xmlns:a16="http://schemas.microsoft.com/office/drawing/2014/main" id="{01E376AE-5730-E54A-9415-1152995C77B9}"/>
              </a:ext>
            </a:extLst>
          </p:cNvPr>
          <p:cNvPicPr>
            <a:picLocks noGrp="1" noChangeAspect="1"/>
          </p:cNvPicPr>
          <p:nvPr>
            <p:ph sz="half" idx="2"/>
          </p:nvPr>
        </p:nvPicPr>
        <p:blipFill>
          <a:blip r:embed="rId2"/>
          <a:stretch>
            <a:fillRect/>
          </a:stretch>
        </p:blipFill>
        <p:spPr>
          <a:xfrm>
            <a:off x="2695550" y="2898225"/>
            <a:ext cx="3771900" cy="2406769"/>
          </a:xfrm>
        </p:spPr>
      </p:pic>
    </p:spTree>
    <p:extLst>
      <p:ext uri="{BB962C8B-B14F-4D97-AF65-F5344CB8AC3E}">
        <p14:creationId xmlns:p14="http://schemas.microsoft.com/office/powerpoint/2010/main" val="1855888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C7FC6-C5D7-CD4D-A902-BE22BDE4A854}"/>
              </a:ext>
            </a:extLst>
          </p:cNvPr>
          <p:cNvSpPr>
            <a:spLocks noGrp="1"/>
          </p:cNvSpPr>
          <p:nvPr>
            <p:ph type="title"/>
          </p:nvPr>
        </p:nvSpPr>
        <p:spPr/>
        <p:txBody>
          <a:bodyPr/>
          <a:lstStyle/>
          <a:p>
            <a:r>
              <a:rPr lang="en-GB" dirty="0"/>
              <a:t>The prevalence of Linux</a:t>
            </a:r>
          </a:p>
        </p:txBody>
      </p:sp>
      <p:sp>
        <p:nvSpPr>
          <p:cNvPr id="3" name="Content Placeholder 2">
            <a:extLst>
              <a:ext uri="{FF2B5EF4-FFF2-40B4-BE49-F238E27FC236}">
                <a16:creationId xmlns:a16="http://schemas.microsoft.com/office/drawing/2014/main" id="{1F60BBFA-2496-0842-AD78-5B68FA5BD62C}"/>
              </a:ext>
            </a:extLst>
          </p:cNvPr>
          <p:cNvSpPr>
            <a:spLocks noGrp="1"/>
          </p:cNvSpPr>
          <p:nvPr>
            <p:ph idx="1"/>
          </p:nvPr>
        </p:nvSpPr>
        <p:spPr/>
        <p:txBody>
          <a:bodyPr/>
          <a:lstStyle/>
          <a:p>
            <a:r>
              <a:rPr lang="en-GB" dirty="0"/>
              <a:t>Linux OS on the top500 supercomputers in the world </a:t>
            </a:r>
          </a:p>
        </p:txBody>
      </p:sp>
      <p:pic>
        <p:nvPicPr>
          <p:cNvPr id="7" name="Picture 6">
            <a:extLst>
              <a:ext uri="{FF2B5EF4-FFF2-40B4-BE49-F238E27FC236}">
                <a16:creationId xmlns:a16="http://schemas.microsoft.com/office/drawing/2014/main" id="{F534C95F-F3CC-2144-9B8E-59FDED9CE588}"/>
              </a:ext>
            </a:extLst>
          </p:cNvPr>
          <p:cNvPicPr>
            <a:picLocks noChangeAspect="1"/>
          </p:cNvPicPr>
          <p:nvPr/>
        </p:nvPicPr>
        <p:blipFill rotWithShape="1">
          <a:blip r:embed="rId2"/>
          <a:srcRect r="11993"/>
          <a:stretch/>
        </p:blipFill>
        <p:spPr>
          <a:xfrm>
            <a:off x="1187624" y="2605088"/>
            <a:ext cx="5544616" cy="2605215"/>
          </a:xfrm>
          <a:prstGeom prst="rect">
            <a:avLst/>
          </a:prstGeom>
        </p:spPr>
      </p:pic>
    </p:spTree>
    <p:extLst>
      <p:ext uri="{BB962C8B-B14F-4D97-AF65-F5344CB8AC3E}">
        <p14:creationId xmlns:p14="http://schemas.microsoft.com/office/powerpoint/2010/main" val="3816053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56061"/>
            <a:ext cx="7921625" cy="458016"/>
          </a:xfrm>
        </p:spPr>
        <p:txBody>
          <a:bodyPr>
            <a:normAutofit/>
          </a:bodyPr>
          <a:lstStyle/>
          <a:p>
            <a:r>
              <a:rPr lang="en-US" dirty="0"/>
              <a:t>Text editors in Linux</a:t>
            </a:r>
          </a:p>
        </p:txBody>
      </p:sp>
      <p:sp>
        <p:nvSpPr>
          <p:cNvPr id="3" name="Content Placeholder 2"/>
          <p:cNvSpPr>
            <a:spLocks noGrp="1"/>
          </p:cNvSpPr>
          <p:nvPr>
            <p:ph idx="1"/>
          </p:nvPr>
        </p:nvSpPr>
        <p:spPr>
          <a:xfrm>
            <a:off x="762000" y="1651000"/>
            <a:ext cx="7924800" cy="3107939"/>
          </a:xfrm>
        </p:spPr>
        <p:txBody>
          <a:bodyPr>
            <a:normAutofit fontScale="85000" lnSpcReduction="20000"/>
          </a:bodyPr>
          <a:lstStyle/>
          <a:p>
            <a:r>
              <a:rPr lang="en-US" dirty="0"/>
              <a:t>Unix has many built-in ways editing text files.</a:t>
            </a:r>
          </a:p>
          <a:p>
            <a:r>
              <a:rPr lang="en-US" dirty="0"/>
              <a:t>We will be using </a:t>
            </a:r>
            <a:r>
              <a:rPr lang="en-US" i="1" dirty="0" err="1"/>
              <a:t>nano</a:t>
            </a:r>
            <a:r>
              <a:rPr lang="en-US" dirty="0"/>
              <a:t> in this course and it will be introduced in the exercises.</a:t>
            </a:r>
          </a:p>
          <a:p>
            <a:r>
              <a:rPr lang="en-US" dirty="0"/>
              <a:t>It is a very simple </a:t>
            </a:r>
            <a:r>
              <a:rPr lang="en-US" dirty="0" err="1"/>
              <a:t>texteditor</a:t>
            </a:r>
            <a:r>
              <a:rPr lang="en-US" dirty="0"/>
              <a:t> with simple, basic functionality.</a:t>
            </a:r>
          </a:p>
          <a:p>
            <a:r>
              <a:rPr lang="en-US" dirty="0"/>
              <a:t> Start: </a:t>
            </a:r>
          </a:p>
          <a:p>
            <a:pPr marL="363538" lvl="1" indent="0">
              <a:buNone/>
            </a:pPr>
            <a:r>
              <a:rPr lang="en-US" dirty="0">
                <a:solidFill>
                  <a:srgbClr val="0070C0"/>
                </a:solidFill>
                <a:latin typeface="Consolas" panose="020B0609020204030204" pitchFamily="49" charset="0"/>
                <a:cs typeface="Consolas" panose="020B0609020204030204" pitchFamily="49" charset="0"/>
              </a:rPr>
              <a:t>	</a:t>
            </a:r>
            <a:r>
              <a:rPr lang="en-US" dirty="0" err="1">
                <a:solidFill>
                  <a:srgbClr val="0070C0"/>
                </a:solidFill>
                <a:latin typeface="Consolas" panose="020B0609020204030204" pitchFamily="49" charset="0"/>
                <a:cs typeface="Consolas" panose="020B0609020204030204" pitchFamily="49" charset="0"/>
              </a:rPr>
              <a:t>nano</a:t>
            </a:r>
            <a:r>
              <a:rPr lang="en-US" dirty="0">
                <a:solidFill>
                  <a:srgbClr val="0070C0"/>
                </a:solidFill>
                <a:latin typeface="Consolas" panose="020B0609020204030204" pitchFamily="49" charset="0"/>
                <a:cs typeface="Consolas" panose="020B0609020204030204" pitchFamily="49" charset="0"/>
              </a:rPr>
              <a:t> filename</a:t>
            </a:r>
          </a:p>
          <a:p>
            <a:r>
              <a:rPr lang="en-GB" dirty="0"/>
              <a:t>CTRL-x – Exits the editor. If you are in the middle of editing a file the exit process will ask you if you want to save your work.</a:t>
            </a:r>
          </a:p>
          <a:p>
            <a:r>
              <a:rPr lang="en-GB" dirty="0"/>
              <a:t>CTRL-o – Save file name and continue working.</a:t>
            </a:r>
          </a:p>
          <a:p>
            <a:r>
              <a:rPr lang="en-GB" dirty="0"/>
              <a:t>CTRL-w – Search your text.</a:t>
            </a:r>
          </a:p>
          <a:p>
            <a:r>
              <a:rPr lang="en-GB" dirty="0"/>
              <a:t>CTRL-g – Get help with Nano.</a:t>
            </a:r>
          </a:p>
        </p:txBody>
      </p:sp>
      <p:pic>
        <p:nvPicPr>
          <p:cNvPr id="4" name="Picture 3">
            <a:extLst>
              <a:ext uri="{FF2B5EF4-FFF2-40B4-BE49-F238E27FC236}">
                <a16:creationId xmlns:a16="http://schemas.microsoft.com/office/drawing/2014/main" id="{50FEB76E-2727-6441-80A3-3D131D625563}"/>
              </a:ext>
            </a:extLst>
          </p:cNvPr>
          <p:cNvPicPr>
            <a:picLocks noChangeAspect="1"/>
          </p:cNvPicPr>
          <p:nvPr/>
        </p:nvPicPr>
        <p:blipFill>
          <a:blip r:embed="rId2"/>
          <a:stretch>
            <a:fillRect/>
          </a:stretch>
        </p:blipFill>
        <p:spPr>
          <a:xfrm>
            <a:off x="5338242" y="4153644"/>
            <a:ext cx="3345383" cy="1430164"/>
          </a:xfrm>
          <a:prstGeom prst="rect">
            <a:avLst/>
          </a:prstGeom>
        </p:spPr>
      </p:pic>
    </p:spTree>
    <p:extLst>
      <p:ext uri="{BB962C8B-B14F-4D97-AF65-F5344CB8AC3E}">
        <p14:creationId xmlns:p14="http://schemas.microsoft.com/office/powerpoint/2010/main" val="738587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C7FC6-C5D7-CD4D-A902-BE22BDE4A854}"/>
              </a:ext>
            </a:extLst>
          </p:cNvPr>
          <p:cNvSpPr>
            <a:spLocks noGrp="1"/>
          </p:cNvSpPr>
          <p:nvPr>
            <p:ph type="title"/>
          </p:nvPr>
        </p:nvSpPr>
        <p:spPr/>
        <p:txBody>
          <a:bodyPr/>
          <a:lstStyle/>
          <a:p>
            <a:r>
              <a:rPr lang="en-GB" dirty="0"/>
              <a:t>The prevalence of Linux</a:t>
            </a:r>
          </a:p>
        </p:txBody>
      </p:sp>
      <p:sp>
        <p:nvSpPr>
          <p:cNvPr id="3" name="Content Placeholder 2">
            <a:extLst>
              <a:ext uri="{FF2B5EF4-FFF2-40B4-BE49-F238E27FC236}">
                <a16:creationId xmlns:a16="http://schemas.microsoft.com/office/drawing/2014/main" id="{1F60BBFA-2496-0842-AD78-5B68FA5BD62C}"/>
              </a:ext>
            </a:extLst>
          </p:cNvPr>
          <p:cNvSpPr>
            <a:spLocks noGrp="1"/>
          </p:cNvSpPr>
          <p:nvPr>
            <p:ph idx="1"/>
          </p:nvPr>
        </p:nvSpPr>
        <p:spPr/>
        <p:txBody>
          <a:bodyPr/>
          <a:lstStyle/>
          <a:p>
            <a:r>
              <a:rPr lang="en-GB" dirty="0"/>
              <a:t>Linux OS on the top500 supercomputers in the world </a:t>
            </a:r>
          </a:p>
        </p:txBody>
      </p:sp>
      <p:pic>
        <p:nvPicPr>
          <p:cNvPr id="5" name="Picture 4">
            <a:extLst>
              <a:ext uri="{FF2B5EF4-FFF2-40B4-BE49-F238E27FC236}">
                <a16:creationId xmlns:a16="http://schemas.microsoft.com/office/drawing/2014/main" id="{B9B4AD59-F833-6643-AFDC-6A7ABA19C799}"/>
              </a:ext>
            </a:extLst>
          </p:cNvPr>
          <p:cNvPicPr>
            <a:picLocks noChangeAspect="1"/>
          </p:cNvPicPr>
          <p:nvPr/>
        </p:nvPicPr>
        <p:blipFill rotWithShape="1">
          <a:blip r:embed="rId2"/>
          <a:srcRect r="9297"/>
          <a:stretch/>
        </p:blipFill>
        <p:spPr>
          <a:xfrm>
            <a:off x="1115616" y="2458983"/>
            <a:ext cx="5963802" cy="2777100"/>
          </a:xfrm>
          <a:prstGeom prst="rect">
            <a:avLst/>
          </a:prstGeom>
        </p:spPr>
      </p:pic>
    </p:spTree>
    <p:extLst>
      <p:ext uri="{BB962C8B-B14F-4D97-AF65-F5344CB8AC3E}">
        <p14:creationId xmlns:p14="http://schemas.microsoft.com/office/powerpoint/2010/main" val="3426530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2CDD4-A1FB-474B-9E0B-3EDD634E2501}"/>
              </a:ext>
            </a:extLst>
          </p:cNvPr>
          <p:cNvSpPr>
            <a:spLocks noGrp="1"/>
          </p:cNvSpPr>
          <p:nvPr>
            <p:ph type="title"/>
          </p:nvPr>
        </p:nvSpPr>
        <p:spPr/>
        <p:txBody>
          <a:bodyPr/>
          <a:lstStyle/>
          <a:p>
            <a:r>
              <a:rPr lang="en-GB" dirty="0"/>
              <a:t>HPC (High Performance Computing)</a:t>
            </a:r>
          </a:p>
        </p:txBody>
      </p:sp>
      <p:sp>
        <p:nvSpPr>
          <p:cNvPr id="3" name="Content Placeholder 2">
            <a:extLst>
              <a:ext uri="{FF2B5EF4-FFF2-40B4-BE49-F238E27FC236}">
                <a16:creationId xmlns:a16="http://schemas.microsoft.com/office/drawing/2014/main" id="{A857E7C0-A6A7-2E47-B187-9467D5F6A320}"/>
              </a:ext>
            </a:extLst>
          </p:cNvPr>
          <p:cNvSpPr>
            <a:spLocks noGrp="1"/>
          </p:cNvSpPr>
          <p:nvPr>
            <p:ph idx="1"/>
          </p:nvPr>
        </p:nvSpPr>
        <p:spPr/>
        <p:txBody>
          <a:bodyPr>
            <a:normAutofit/>
          </a:bodyPr>
          <a:lstStyle/>
          <a:p>
            <a:r>
              <a:rPr lang="en-GB" dirty="0"/>
              <a:t>In Norway Sigma2 runs several HPC (High Performance Computing) clusters as well as other e-infrastructure facilities. </a:t>
            </a:r>
            <a:r>
              <a:rPr lang="en-GB" dirty="0">
                <a:hlinkClick r:id="rId2"/>
              </a:rPr>
              <a:t>https://www.sigma2.no/services-overview</a:t>
            </a:r>
            <a:endParaRPr lang="en-GB" dirty="0"/>
          </a:p>
          <a:p>
            <a:r>
              <a:rPr lang="en-GB" dirty="0"/>
              <a:t>Current clusters </a:t>
            </a:r>
          </a:p>
          <a:p>
            <a:pPr lvl="1"/>
            <a:r>
              <a:rPr lang="en-GB" b="1" dirty="0"/>
              <a:t>Saga</a:t>
            </a:r>
          </a:p>
          <a:p>
            <a:pPr lvl="1"/>
            <a:r>
              <a:rPr lang="en-GB" dirty="0" err="1"/>
              <a:t>Fram</a:t>
            </a:r>
            <a:endParaRPr lang="en-GB" dirty="0"/>
          </a:p>
          <a:p>
            <a:pPr lvl="1"/>
            <a:r>
              <a:rPr lang="en-GB" dirty="0" err="1"/>
              <a:t>Vilje</a:t>
            </a:r>
            <a:endParaRPr lang="en-GB" dirty="0"/>
          </a:p>
          <a:p>
            <a:pPr lvl="1"/>
            <a:r>
              <a:rPr lang="en-GB" dirty="0" err="1"/>
              <a:t>Stallo</a:t>
            </a:r>
            <a:endParaRPr lang="en-GB" dirty="0"/>
          </a:p>
          <a:p>
            <a:pPr lvl="1"/>
            <a:r>
              <a:rPr lang="en-GB" dirty="0" err="1"/>
              <a:t>Betzy</a:t>
            </a:r>
            <a:r>
              <a:rPr lang="en-GB" dirty="0"/>
              <a:t> (under construction) </a:t>
            </a:r>
          </a:p>
        </p:txBody>
      </p:sp>
    </p:spTree>
    <p:extLst>
      <p:ext uri="{BB962C8B-B14F-4D97-AF65-F5344CB8AC3E}">
        <p14:creationId xmlns:p14="http://schemas.microsoft.com/office/powerpoint/2010/main" val="115210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EF24F-8B07-934A-AF33-2CBC93C0A20A}"/>
              </a:ext>
            </a:extLst>
          </p:cNvPr>
          <p:cNvSpPr>
            <a:spLocks noGrp="1"/>
          </p:cNvSpPr>
          <p:nvPr>
            <p:ph type="title"/>
          </p:nvPr>
        </p:nvSpPr>
        <p:spPr/>
        <p:txBody>
          <a:bodyPr/>
          <a:lstStyle/>
          <a:p>
            <a:r>
              <a:rPr lang="en-GB" dirty="0"/>
              <a:t>Saga</a:t>
            </a:r>
          </a:p>
        </p:txBody>
      </p:sp>
      <p:sp>
        <p:nvSpPr>
          <p:cNvPr id="3" name="Content Placeholder 2">
            <a:extLst>
              <a:ext uri="{FF2B5EF4-FFF2-40B4-BE49-F238E27FC236}">
                <a16:creationId xmlns:a16="http://schemas.microsoft.com/office/drawing/2014/main" id="{0E892C96-7D34-834B-8FF2-A9BB1F0D2858}"/>
              </a:ext>
            </a:extLst>
          </p:cNvPr>
          <p:cNvSpPr>
            <a:spLocks noGrp="1"/>
          </p:cNvSpPr>
          <p:nvPr>
            <p:ph idx="1"/>
          </p:nvPr>
        </p:nvSpPr>
        <p:spPr>
          <a:xfrm>
            <a:off x="628650" y="1654969"/>
            <a:ext cx="3943350" cy="3263504"/>
          </a:xfrm>
        </p:spPr>
        <p:txBody>
          <a:bodyPr>
            <a:normAutofit fontScale="85000" lnSpcReduction="10000"/>
          </a:bodyPr>
          <a:lstStyle/>
          <a:p>
            <a:r>
              <a:rPr lang="en-GB" dirty="0"/>
              <a:t>We will use Saga for this course</a:t>
            </a:r>
          </a:p>
          <a:p>
            <a:r>
              <a:rPr lang="en-GB" dirty="0"/>
              <a:t>Online as of fall 2019</a:t>
            </a:r>
          </a:p>
          <a:p>
            <a:r>
              <a:rPr lang="en-GB" dirty="0"/>
              <a:t>A computing cluster with 200 standard compute nodes, with 40 cores and 192 </a:t>
            </a:r>
            <a:r>
              <a:rPr lang="en-GB" dirty="0" err="1"/>
              <a:t>GiB</a:t>
            </a:r>
            <a:r>
              <a:rPr lang="en-GB" dirty="0"/>
              <a:t> memory each, </a:t>
            </a:r>
          </a:p>
          <a:p>
            <a:r>
              <a:rPr lang="en-GB" dirty="0"/>
              <a:t>Total 9824 cores</a:t>
            </a:r>
          </a:p>
          <a:p>
            <a:r>
              <a:rPr lang="en-US" dirty="0"/>
              <a:t>Access to resources is managed with a queue system: SLURM</a:t>
            </a:r>
          </a:p>
          <a:p>
            <a:r>
              <a:rPr lang="en-US" dirty="0"/>
              <a:t>OS on Saga Linux</a:t>
            </a:r>
          </a:p>
          <a:p>
            <a:endParaRPr lang="en-GB" dirty="0"/>
          </a:p>
        </p:txBody>
      </p:sp>
      <p:graphicFrame>
        <p:nvGraphicFramePr>
          <p:cNvPr id="4" name="Table 3">
            <a:extLst>
              <a:ext uri="{FF2B5EF4-FFF2-40B4-BE49-F238E27FC236}">
                <a16:creationId xmlns:a16="http://schemas.microsoft.com/office/drawing/2014/main" id="{0B3AA640-BD74-DB4F-BC7C-35A2202FCD53}"/>
              </a:ext>
            </a:extLst>
          </p:cNvPr>
          <p:cNvGraphicFramePr>
            <a:graphicFrameLocks noGrp="1"/>
          </p:cNvGraphicFramePr>
          <p:nvPr>
            <p:extLst>
              <p:ext uri="{D42A27DB-BD31-4B8C-83A1-F6EECF244321}">
                <p14:modId xmlns:p14="http://schemas.microsoft.com/office/powerpoint/2010/main" val="2058914001"/>
              </p:ext>
            </p:extLst>
          </p:nvPr>
        </p:nvGraphicFramePr>
        <p:xfrm>
          <a:off x="4932040" y="1418353"/>
          <a:ext cx="4042628" cy="3588622"/>
        </p:xfrm>
        <a:graphic>
          <a:graphicData uri="http://schemas.openxmlformats.org/drawingml/2006/table">
            <a:tbl>
              <a:tblPr/>
              <a:tblGrid>
                <a:gridCol w="2021314">
                  <a:extLst>
                    <a:ext uri="{9D8B030D-6E8A-4147-A177-3AD203B41FA5}">
                      <a16:colId xmlns:a16="http://schemas.microsoft.com/office/drawing/2014/main" val="241052833"/>
                    </a:ext>
                  </a:extLst>
                </a:gridCol>
                <a:gridCol w="2021314">
                  <a:extLst>
                    <a:ext uri="{9D8B030D-6E8A-4147-A177-3AD203B41FA5}">
                      <a16:colId xmlns:a16="http://schemas.microsoft.com/office/drawing/2014/main" val="3905617506"/>
                    </a:ext>
                  </a:extLst>
                </a:gridCol>
              </a:tblGrid>
              <a:tr h="214207">
                <a:tc>
                  <a:txBody>
                    <a:bodyPr/>
                    <a:lstStyle/>
                    <a:p>
                      <a:pPr algn="l"/>
                      <a:r>
                        <a:rPr lang="en-GB" sz="1000" b="1">
                          <a:effectLst/>
                        </a:rPr>
                        <a:t>Details</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1000" b="1">
                          <a:effectLst/>
                        </a:rPr>
                        <a:t>Saga</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18389327"/>
                  </a:ext>
                </a:extLst>
              </a:tr>
              <a:tr h="365411">
                <a:tc>
                  <a:txBody>
                    <a:bodyPr/>
                    <a:lstStyle/>
                    <a:p>
                      <a:pPr algn="l"/>
                      <a:r>
                        <a:rPr lang="en-GB" sz="1000" dirty="0">
                          <a:effectLst/>
                        </a:rPr>
                        <a:t>System</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1000">
                          <a:effectLst/>
                        </a:rPr>
                        <a:t>Hewlett Packard Enterprise - Apollo 2000/6500 Gen10</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20635058"/>
                  </a:ext>
                </a:extLst>
              </a:tr>
              <a:tr h="214207">
                <a:tc>
                  <a:txBody>
                    <a:bodyPr/>
                    <a:lstStyle/>
                    <a:p>
                      <a:pPr algn="l"/>
                      <a:r>
                        <a:rPr lang="en-GB" sz="1000" dirty="0">
                          <a:effectLst/>
                        </a:rPr>
                        <a:t>Number of Cores</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NO" sz="1000">
                          <a:effectLst/>
                        </a:rPr>
                        <a:t>9824</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3950254451"/>
                  </a:ext>
                </a:extLst>
              </a:tr>
              <a:tr h="214207">
                <a:tc>
                  <a:txBody>
                    <a:bodyPr/>
                    <a:lstStyle/>
                    <a:p>
                      <a:pPr algn="l"/>
                      <a:r>
                        <a:rPr lang="en-GB" sz="1000" dirty="0">
                          <a:effectLst/>
                        </a:rPr>
                        <a:t>Number of nodes</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NO" sz="1000">
                          <a:effectLst/>
                        </a:rPr>
                        <a:t>244</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26417865"/>
                  </a:ext>
                </a:extLst>
              </a:tr>
              <a:tr h="214207">
                <a:tc>
                  <a:txBody>
                    <a:bodyPr/>
                    <a:lstStyle/>
                    <a:p>
                      <a:pPr algn="l"/>
                      <a:r>
                        <a:rPr lang="en-GB" sz="1000">
                          <a:effectLst/>
                        </a:rPr>
                        <a:t>Number of GPUs</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NO" sz="1000">
                          <a:effectLst/>
                        </a:rPr>
                        <a:t>32</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3091148477"/>
                  </a:ext>
                </a:extLst>
              </a:tr>
              <a:tr h="954542">
                <a:tc>
                  <a:txBody>
                    <a:bodyPr/>
                    <a:lstStyle/>
                    <a:p>
                      <a:pPr algn="l"/>
                      <a:r>
                        <a:rPr lang="en-GB" sz="1000">
                          <a:effectLst/>
                        </a:rPr>
                        <a:t>CPU type</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1000">
                          <a:effectLst/>
                        </a:rPr>
                        <a:t>Intel Xeon-Gold 6138 2.0 GHz (normal)</a:t>
                      </a:r>
                      <a:br>
                        <a:rPr lang="en-GB" sz="1000">
                          <a:effectLst/>
                        </a:rPr>
                      </a:br>
                      <a:r>
                        <a:rPr lang="en-GB" sz="1000">
                          <a:effectLst/>
                        </a:rPr>
                        <a:t>Intel Xeon-Gold 6130 2.1 GHz (bigmem)</a:t>
                      </a:r>
                      <a:br>
                        <a:rPr lang="en-GB" sz="1000">
                          <a:effectLst/>
                        </a:rPr>
                      </a:br>
                      <a:r>
                        <a:rPr lang="en-GB" sz="1000">
                          <a:effectLst/>
                        </a:rPr>
                        <a:t>Intel Xeon-Gold 6126 2.6 GHz (accel)</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67770208"/>
                  </a:ext>
                </a:extLst>
              </a:tr>
              <a:tr h="360182">
                <a:tc>
                  <a:txBody>
                    <a:bodyPr/>
                    <a:lstStyle/>
                    <a:p>
                      <a:pPr algn="l"/>
                      <a:r>
                        <a:rPr lang="en-GB" sz="1000">
                          <a:effectLst/>
                        </a:rPr>
                        <a:t>GPU type</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GB" sz="1000">
                          <a:effectLst/>
                        </a:rPr>
                        <a:t>NVIDIA P100, 16 GiB RAM (accel)</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3558446312"/>
                  </a:ext>
                </a:extLst>
              </a:tr>
              <a:tr h="365411">
                <a:tc>
                  <a:txBody>
                    <a:bodyPr/>
                    <a:lstStyle/>
                    <a:p>
                      <a:pPr algn="l"/>
                      <a:r>
                        <a:rPr lang="en-GB" sz="1000">
                          <a:effectLst/>
                        </a:rPr>
                        <a:t>Total max floating point performance, double</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1000">
                          <a:effectLst/>
                        </a:rPr>
                        <a:t>645 Teraflop/s (CPUs) + 150 Teraflop/s (GPUs)</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41897911"/>
                  </a:ext>
                </a:extLst>
              </a:tr>
              <a:tr h="214207">
                <a:tc>
                  <a:txBody>
                    <a:bodyPr/>
                    <a:lstStyle/>
                    <a:p>
                      <a:pPr algn="l"/>
                      <a:r>
                        <a:rPr lang="en-GB" sz="1000">
                          <a:effectLst/>
                        </a:rPr>
                        <a:t>Total memory</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GB" sz="1000">
                          <a:effectLst/>
                        </a:rPr>
                        <a:t>75 TiB</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4120125739"/>
                  </a:ext>
                </a:extLst>
              </a:tr>
              <a:tr h="214207">
                <a:tc>
                  <a:txBody>
                    <a:bodyPr/>
                    <a:lstStyle/>
                    <a:p>
                      <a:pPr algn="l"/>
                      <a:r>
                        <a:rPr lang="en-GB" sz="1000">
                          <a:effectLst/>
                        </a:rPr>
                        <a:t>Total NVMe+SSD local disc</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1000">
                          <a:effectLst/>
                        </a:rPr>
                        <a:t>89 TiB + 60 TiB</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80506721"/>
                  </a:ext>
                </a:extLst>
              </a:tr>
              <a:tr h="214207">
                <a:tc>
                  <a:txBody>
                    <a:bodyPr/>
                    <a:lstStyle/>
                    <a:p>
                      <a:pPr algn="l"/>
                      <a:r>
                        <a:rPr lang="en-GB" sz="1000">
                          <a:effectLst/>
                        </a:rPr>
                        <a:t>Total parallel filesystem capacity</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GB" sz="1000" dirty="0">
                          <a:effectLst/>
                        </a:rPr>
                        <a:t>1 PB</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1628745044"/>
                  </a:ext>
                </a:extLst>
              </a:tr>
            </a:tbl>
          </a:graphicData>
        </a:graphic>
      </p:graphicFrame>
    </p:spTree>
    <p:extLst>
      <p:ext uri="{BB962C8B-B14F-4D97-AF65-F5344CB8AC3E}">
        <p14:creationId xmlns:p14="http://schemas.microsoft.com/office/powerpoint/2010/main" val="227449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theme/theme1.xml><?xml version="1.0" encoding="utf-8"?>
<a:theme xmlns:a="http://schemas.openxmlformats.org/drawingml/2006/main" name="UIONorsk16-10">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biovitenenglish16_10</Template>
  <TotalTime>2824</TotalTime>
  <Words>3085</Words>
  <Application>Microsoft Macintosh PowerPoint</Application>
  <PresentationFormat>On-screen Show (16:10)</PresentationFormat>
  <Paragraphs>452</Paragraphs>
  <Slides>60</Slides>
  <Notes>21</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Consolas</vt:lpstr>
      <vt:lpstr>Courier</vt:lpstr>
      <vt:lpstr>Courier New</vt:lpstr>
      <vt:lpstr>UIONorsk16-10</vt:lpstr>
      <vt:lpstr>BIOS3010 - Bioinformatics - Spring2020 </vt:lpstr>
      <vt:lpstr>Program for week 19</vt:lpstr>
      <vt:lpstr>Why learn about UNIX and Linux?</vt:lpstr>
      <vt:lpstr>UNIX? Linux? Cpmputer cluster?  Saga???</vt:lpstr>
      <vt:lpstr>HPC (High Performance Computing) cluster</vt:lpstr>
      <vt:lpstr>The prevalence of Linux</vt:lpstr>
      <vt:lpstr>The prevalence of Linux</vt:lpstr>
      <vt:lpstr>HPC (High Performance Computing)</vt:lpstr>
      <vt:lpstr>Saga</vt:lpstr>
      <vt:lpstr>Operating systems (OS)</vt:lpstr>
      <vt:lpstr>UNIX the mother of (almost) all OS</vt:lpstr>
      <vt:lpstr>The UNIX philosophy</vt:lpstr>
      <vt:lpstr>Demystifying files</vt:lpstr>
      <vt:lpstr>Demystifying files</vt:lpstr>
      <vt:lpstr>Linux</vt:lpstr>
      <vt:lpstr>PowerPoint Presentation</vt:lpstr>
      <vt:lpstr>PowerPoint Presentation</vt:lpstr>
      <vt:lpstr>The prevalence of UNIX and Linux</vt:lpstr>
      <vt:lpstr>Poll</vt:lpstr>
      <vt:lpstr>Terminology - recap</vt:lpstr>
      <vt:lpstr>Questions?</vt:lpstr>
      <vt:lpstr>UNIX is text based</vt:lpstr>
      <vt:lpstr>The Shell </vt:lpstr>
      <vt:lpstr>Command-line interface (CLI) shell</vt:lpstr>
      <vt:lpstr>The Shell</vt:lpstr>
      <vt:lpstr>The Shell</vt:lpstr>
      <vt:lpstr>The Shell</vt:lpstr>
      <vt:lpstr>PowerPoint Presentation</vt:lpstr>
      <vt:lpstr>Poll</vt:lpstr>
      <vt:lpstr>Login into Saga</vt:lpstr>
      <vt:lpstr>Remote login program (ssh)</vt:lpstr>
      <vt:lpstr>PowerPoint Presentation</vt:lpstr>
      <vt:lpstr>PowerPoint Presentation</vt:lpstr>
      <vt:lpstr>General comments on commands</vt:lpstr>
      <vt:lpstr>Unix command syntax</vt:lpstr>
      <vt:lpstr>File structure</vt:lpstr>
      <vt:lpstr>File structure</vt:lpstr>
      <vt:lpstr>File structure</vt:lpstr>
      <vt:lpstr>File structure</vt:lpstr>
      <vt:lpstr>Navigating the filesystem</vt:lpstr>
      <vt:lpstr>PowerPoint Presentation</vt:lpstr>
      <vt:lpstr>Transfer files</vt:lpstr>
      <vt:lpstr>Transfer files with scp </vt:lpstr>
      <vt:lpstr>Remember</vt:lpstr>
      <vt:lpstr>Some of the most useful commands which will be covered in the exercises</vt:lpstr>
      <vt:lpstr>Moving files with the mv command</vt:lpstr>
      <vt:lpstr>Delete files with the rm command</vt:lpstr>
      <vt:lpstr>Viewing files</vt:lpstr>
      <vt:lpstr>Downloading files from the internet</vt:lpstr>
      <vt:lpstr>Redirect and pipe</vt:lpstr>
      <vt:lpstr>Redirect and pipe</vt:lpstr>
      <vt:lpstr>PowerPoint Presentation</vt:lpstr>
      <vt:lpstr>Piping commands together</vt:lpstr>
      <vt:lpstr>Some online resources </vt:lpstr>
      <vt:lpstr>Preinstalled programs on Saga</vt:lpstr>
      <vt:lpstr>Queue system - Slurm</vt:lpstr>
      <vt:lpstr>Queue system - Slurm</vt:lpstr>
      <vt:lpstr>Queue system - Slurm</vt:lpstr>
      <vt:lpstr>Queue system - Slurm</vt:lpstr>
      <vt:lpstr>Text editors in Linux</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Bioinformatics for Molecular Biology</dc:title>
  <dc:creator>Jon Bråte</dc:creator>
  <cp:lastModifiedBy>Anders Krabberod</cp:lastModifiedBy>
  <cp:revision>366</cp:revision>
  <cp:lastPrinted>2020-05-02T17:36:12Z</cp:lastPrinted>
  <dcterms:created xsi:type="dcterms:W3CDTF">2016-10-25T06:22:59Z</dcterms:created>
  <dcterms:modified xsi:type="dcterms:W3CDTF">2020-05-02T18:06:21Z</dcterms:modified>
</cp:coreProperties>
</file>